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1028" r:id="rId2"/>
    <p:sldId id="1029" r:id="rId3"/>
    <p:sldId id="952" r:id="rId4"/>
    <p:sldId id="953" r:id="rId5"/>
    <p:sldId id="891" r:id="rId6"/>
    <p:sldId id="888" r:id="rId7"/>
    <p:sldId id="956" r:id="rId8"/>
    <p:sldId id="886" r:id="rId9"/>
    <p:sldId id="882" r:id="rId10"/>
    <p:sldId id="889" r:id="rId11"/>
    <p:sldId id="926" r:id="rId12"/>
    <p:sldId id="896" r:id="rId13"/>
    <p:sldId id="958" r:id="rId14"/>
    <p:sldId id="960" r:id="rId15"/>
    <p:sldId id="961" r:id="rId16"/>
    <p:sldId id="1000" r:id="rId17"/>
    <p:sldId id="962" r:id="rId18"/>
    <p:sldId id="963" r:id="rId19"/>
    <p:sldId id="1007" r:id="rId20"/>
    <p:sldId id="1026" r:id="rId21"/>
    <p:sldId id="983" r:id="rId22"/>
    <p:sldId id="977" r:id="rId23"/>
    <p:sldId id="1001" r:id="rId24"/>
    <p:sldId id="925" r:id="rId25"/>
    <p:sldId id="921" r:id="rId26"/>
    <p:sldId id="919" r:id="rId27"/>
    <p:sldId id="1005" r:id="rId28"/>
    <p:sldId id="968" r:id="rId29"/>
    <p:sldId id="986" r:id="rId30"/>
    <p:sldId id="909" r:id="rId31"/>
    <p:sldId id="911" r:id="rId32"/>
    <p:sldId id="913" r:id="rId33"/>
    <p:sldId id="916" r:id="rId34"/>
    <p:sldId id="915" r:id="rId35"/>
    <p:sldId id="914" r:id="rId36"/>
    <p:sldId id="1015" r:id="rId37"/>
    <p:sldId id="917" r:id="rId38"/>
    <p:sldId id="1017" r:id="rId39"/>
    <p:sldId id="924" r:id="rId40"/>
    <p:sldId id="1018" r:id="rId41"/>
    <p:sldId id="943" r:id="rId42"/>
    <p:sldId id="995" r:id="rId43"/>
    <p:sldId id="1021" r:id="rId44"/>
    <p:sldId id="1022" r:id="rId45"/>
    <p:sldId id="1020" r:id="rId46"/>
    <p:sldId id="942" r:id="rId47"/>
    <p:sldId id="944" r:id="rId48"/>
    <p:sldId id="1030" r:id="rId49"/>
    <p:sldId id="1031" r:id="rId50"/>
    <p:sldId id="1033" r:id="rId51"/>
  </p:sldIdLst>
  <p:sldSz cx="9144000" cy="6858000" type="screen4x3"/>
  <p:notesSz cx="6794500" cy="99314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3B7"/>
    <a:srgbClr val="006600"/>
    <a:srgbClr val="1A9C06"/>
    <a:srgbClr val="00CC00"/>
    <a:srgbClr val="ED7DD5"/>
    <a:srgbClr val="38FEFE"/>
    <a:srgbClr val="229696"/>
    <a:srgbClr val="99FF9F"/>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43" autoAdjust="0"/>
    <p:restoredTop sz="89343" autoAdjust="0"/>
  </p:normalViewPr>
  <p:slideViewPr>
    <p:cSldViewPr snapToGrid="0" snapToObjects="1">
      <p:cViewPr varScale="1">
        <p:scale>
          <a:sx n="59" d="100"/>
          <a:sy n="59" d="100"/>
        </p:scale>
        <p:origin x="1036" y="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8645" y="0"/>
            <a:ext cx="2944283" cy="498295"/>
          </a:xfrm>
          <a:prstGeom prst="rect">
            <a:avLst/>
          </a:prstGeom>
        </p:spPr>
        <p:txBody>
          <a:bodyPr vert="horz" lIns="91440" tIns="45720" rIns="91440" bIns="45720" rtlCol="0"/>
          <a:lstStyle>
            <a:lvl1pPr algn="r">
              <a:defRPr sz="1200"/>
            </a:lvl1pPr>
          </a:lstStyle>
          <a:p>
            <a:fld id="{1B775997-07FA-4369-A791-14ED7D20D48B}" type="datetimeFigureOut">
              <a:rPr lang="en-US" smtClean="0"/>
              <a:t>1/20/2024</a:t>
            </a:fld>
            <a:endParaRPr lang="en-US"/>
          </a:p>
        </p:txBody>
      </p:sp>
      <p:sp>
        <p:nvSpPr>
          <p:cNvPr id="4" name="Footer Placeholder 3"/>
          <p:cNvSpPr>
            <a:spLocks noGrp="1"/>
          </p:cNvSpPr>
          <p:nvPr>
            <p:ph type="ftr" sz="quarter" idx="2"/>
          </p:nvPr>
        </p:nvSpPr>
        <p:spPr>
          <a:xfrm>
            <a:off x="0" y="9433107"/>
            <a:ext cx="2944283" cy="49829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8645" y="9433107"/>
            <a:ext cx="2944283" cy="498294"/>
          </a:xfrm>
          <a:prstGeom prst="rect">
            <a:avLst/>
          </a:prstGeom>
        </p:spPr>
        <p:txBody>
          <a:bodyPr vert="horz" lIns="91440" tIns="45720" rIns="91440" bIns="45720" rtlCol="0" anchor="b"/>
          <a:lstStyle>
            <a:lvl1pPr algn="r">
              <a:defRPr sz="1200"/>
            </a:lvl1pPr>
          </a:lstStyle>
          <a:p>
            <a:fld id="{870BCC3A-62CD-4CE4-9365-22D482A2DDB5}" type="slidenum">
              <a:rPr lang="en-US" smtClean="0"/>
              <a:t>‹#›</a:t>
            </a:fld>
            <a:endParaRPr lang="en-US"/>
          </a:p>
        </p:txBody>
      </p:sp>
    </p:spTree>
    <p:extLst>
      <p:ext uri="{BB962C8B-B14F-4D97-AF65-F5344CB8AC3E}">
        <p14:creationId xmlns:p14="http://schemas.microsoft.com/office/powerpoint/2010/main" val="35493558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657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48645" y="0"/>
            <a:ext cx="2944283" cy="49657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63ED6C35-CA80-4D39-8DCE-B16A5F526F74}" type="datetime1">
              <a:rPr lang="en-US"/>
              <a:pPr>
                <a:defRPr/>
              </a:pPr>
              <a:t>1/20/2024</a:t>
            </a:fld>
            <a:endParaRPr lang="en-US"/>
          </a:p>
        </p:txBody>
      </p:sp>
      <p:sp>
        <p:nvSpPr>
          <p:cNvPr id="4" name="Slide Image Placeholder 3"/>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450" y="4717415"/>
            <a:ext cx="5435600" cy="446913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48645" y="9433106"/>
            <a:ext cx="2944283" cy="49657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7E4AE5FC-64EE-4F2C-883E-B6F557EA2EDF}" type="slidenum">
              <a:rPr lang="en-US" altLang="en-US"/>
              <a:pPr>
                <a:defRPr/>
              </a:pPr>
              <a:t>‹#›</a:t>
            </a:fld>
            <a:endParaRPr lang="en-US" altLang="en-US"/>
          </a:p>
        </p:txBody>
      </p:sp>
    </p:spTree>
    <p:extLst>
      <p:ext uri="{BB962C8B-B14F-4D97-AF65-F5344CB8AC3E}">
        <p14:creationId xmlns:p14="http://schemas.microsoft.com/office/powerpoint/2010/main" val="4196375660"/>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21</a:t>
            </a:fld>
            <a:endParaRPr lang="LID4096"/>
          </a:p>
        </p:txBody>
      </p:sp>
    </p:spTree>
    <p:extLst>
      <p:ext uri="{BB962C8B-B14F-4D97-AF65-F5344CB8AC3E}">
        <p14:creationId xmlns:p14="http://schemas.microsoft.com/office/powerpoint/2010/main" val="2891495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22</a:t>
            </a:fld>
            <a:endParaRPr lang="LID4096"/>
          </a:p>
        </p:txBody>
      </p:sp>
    </p:spTree>
    <p:extLst>
      <p:ext uri="{BB962C8B-B14F-4D97-AF65-F5344CB8AC3E}">
        <p14:creationId xmlns:p14="http://schemas.microsoft.com/office/powerpoint/2010/main" val="3096898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E4AE5FC-64EE-4F2C-883E-B6F557EA2EDF}" type="slidenum">
              <a:rPr lang="en-US" altLang="en-US" smtClean="0"/>
              <a:pPr>
                <a:defRPr/>
              </a:pPr>
              <a:t>23</a:t>
            </a:fld>
            <a:endParaRPr lang="en-US" altLang="en-US"/>
          </a:p>
        </p:txBody>
      </p:sp>
    </p:spTree>
    <p:extLst>
      <p:ext uri="{BB962C8B-B14F-4D97-AF65-F5344CB8AC3E}">
        <p14:creationId xmlns:p14="http://schemas.microsoft.com/office/powerpoint/2010/main" val="2934688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A6ECFEA5-C9A2-4A99-B68E-3EA341D86AA9}" type="datetime1">
              <a:rPr lang="en-US"/>
              <a:pPr>
                <a:defRPr/>
              </a:pPr>
              <a:t>1/20/2024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827ECF6-B210-4EB1-8C31-D0451E91A400}" type="slidenum">
              <a:rPr lang="en-US" altLang="en-US"/>
              <a:pPr>
                <a:defRPr/>
              </a:pPr>
              <a:t>‹#›</a:t>
            </a:fld>
            <a:endParaRPr lang="en-US" altLang="en-US"/>
          </a:p>
        </p:txBody>
      </p:sp>
    </p:spTree>
    <p:extLst>
      <p:ext uri="{BB962C8B-B14F-4D97-AF65-F5344CB8AC3E}">
        <p14:creationId xmlns:p14="http://schemas.microsoft.com/office/powerpoint/2010/main" val="3811532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8AABFF0-E399-4CAA-8837-258DCFE97FE2}" type="datetime1">
              <a:rPr lang="en-US"/>
              <a:pPr>
                <a:defRPr/>
              </a:pPr>
              <a:t>1/20/2024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886417D-E165-4500-9E1B-FFDAFE7019B4}" type="slidenum">
              <a:rPr lang="en-US" altLang="en-US"/>
              <a:pPr>
                <a:defRPr/>
              </a:pPr>
              <a:t>‹#›</a:t>
            </a:fld>
            <a:endParaRPr lang="en-US" altLang="en-US"/>
          </a:p>
        </p:txBody>
      </p:sp>
    </p:spTree>
    <p:extLst>
      <p:ext uri="{BB962C8B-B14F-4D97-AF65-F5344CB8AC3E}">
        <p14:creationId xmlns:p14="http://schemas.microsoft.com/office/powerpoint/2010/main" val="245916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1AC380E-DF61-457E-9B8F-B381BBAA58FE}" type="datetime1">
              <a:rPr lang="en-US"/>
              <a:pPr>
                <a:defRPr/>
              </a:pPr>
              <a:t>1/20/2024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58E587-0771-4FC5-9B17-5F68D680C16C}" type="slidenum">
              <a:rPr lang="en-US" altLang="en-US"/>
              <a:pPr>
                <a:defRPr/>
              </a:pPr>
              <a:t>‹#›</a:t>
            </a:fld>
            <a:endParaRPr lang="en-US" altLang="en-US"/>
          </a:p>
        </p:txBody>
      </p:sp>
    </p:spTree>
    <p:extLst>
      <p:ext uri="{BB962C8B-B14F-4D97-AF65-F5344CB8AC3E}">
        <p14:creationId xmlns:p14="http://schemas.microsoft.com/office/powerpoint/2010/main" val="1369372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D36CCE3-41A9-40E9-B599-DB70DC001288}" type="datetime1">
              <a:rPr lang="en-US"/>
              <a:pPr>
                <a:defRPr/>
              </a:pPr>
              <a:t>1/20/2024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C63D560-48A9-4A01-B80E-F7AB39480827}" type="slidenum">
              <a:rPr lang="en-US" altLang="en-US"/>
              <a:pPr>
                <a:defRPr/>
              </a:pPr>
              <a:t>‹#›</a:t>
            </a:fld>
            <a:endParaRPr lang="en-US" altLang="en-US"/>
          </a:p>
        </p:txBody>
      </p:sp>
    </p:spTree>
    <p:extLst>
      <p:ext uri="{BB962C8B-B14F-4D97-AF65-F5344CB8AC3E}">
        <p14:creationId xmlns:p14="http://schemas.microsoft.com/office/powerpoint/2010/main" val="2539001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023401EB-828E-496E-B982-1979C592FAD6}" type="datetime1">
              <a:rPr lang="en-US"/>
              <a:pPr>
                <a:defRPr/>
              </a:pPr>
              <a:t>1/20/2024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8402B74-864B-47F2-B99C-3C9C7E6798CF}" type="slidenum">
              <a:rPr lang="en-US" altLang="en-US"/>
              <a:pPr>
                <a:defRPr/>
              </a:pPr>
              <a:t>‹#›</a:t>
            </a:fld>
            <a:endParaRPr lang="en-US" altLang="en-US"/>
          </a:p>
        </p:txBody>
      </p:sp>
    </p:spTree>
    <p:extLst>
      <p:ext uri="{BB962C8B-B14F-4D97-AF65-F5344CB8AC3E}">
        <p14:creationId xmlns:p14="http://schemas.microsoft.com/office/powerpoint/2010/main" val="3853260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937EC6C2-8F3A-4EBD-A7E0-5356563312EB}" type="datetime1">
              <a:rPr lang="en-US"/>
              <a:pPr>
                <a:defRPr/>
              </a:pPr>
              <a:t>1/20/2024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FCDFEE3-E6DF-437B-AB98-3079E5F7B5ED}" type="slidenum">
              <a:rPr lang="en-US" altLang="en-US"/>
              <a:pPr>
                <a:defRPr/>
              </a:pPr>
              <a:t>‹#›</a:t>
            </a:fld>
            <a:endParaRPr lang="en-US" altLang="en-US"/>
          </a:p>
        </p:txBody>
      </p:sp>
    </p:spTree>
    <p:extLst>
      <p:ext uri="{BB962C8B-B14F-4D97-AF65-F5344CB8AC3E}">
        <p14:creationId xmlns:p14="http://schemas.microsoft.com/office/powerpoint/2010/main" val="1873566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A4C9D1CF-3811-47CA-B7DA-C40D104CDAC3}" type="datetime1">
              <a:rPr lang="en-US"/>
              <a:pPr>
                <a:defRPr/>
              </a:pPr>
              <a:t>1/20/2024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A0B960B-C722-4710-96C2-403DF8756F1A}" type="slidenum">
              <a:rPr lang="en-US" altLang="en-US"/>
              <a:pPr>
                <a:defRPr/>
              </a:pPr>
              <a:t>‹#›</a:t>
            </a:fld>
            <a:endParaRPr lang="en-US" altLang="en-US"/>
          </a:p>
        </p:txBody>
      </p:sp>
    </p:spTree>
    <p:extLst>
      <p:ext uri="{BB962C8B-B14F-4D97-AF65-F5344CB8AC3E}">
        <p14:creationId xmlns:p14="http://schemas.microsoft.com/office/powerpoint/2010/main" val="1233938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A2F17E5-5AC1-4E6C-9222-0C1222A71440}" type="datetime1">
              <a:rPr lang="en-US"/>
              <a:pPr>
                <a:defRPr/>
              </a:pPr>
              <a:t>1/20/2024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A2EF4CD-FD53-4B34-9A8E-88E3D40769C2}" type="slidenum">
              <a:rPr lang="en-US" altLang="en-US"/>
              <a:pPr>
                <a:defRPr/>
              </a:pPr>
              <a:t>‹#›</a:t>
            </a:fld>
            <a:endParaRPr lang="en-US" altLang="en-US"/>
          </a:p>
        </p:txBody>
      </p:sp>
    </p:spTree>
    <p:extLst>
      <p:ext uri="{BB962C8B-B14F-4D97-AF65-F5344CB8AC3E}">
        <p14:creationId xmlns:p14="http://schemas.microsoft.com/office/powerpoint/2010/main" val="38484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405FE1D-87D4-4497-BBBD-C6CEEF2FD7DF}" type="datetime1">
              <a:rPr lang="en-US"/>
              <a:pPr>
                <a:defRPr/>
              </a:pPr>
              <a:t>1/20/2024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62559AA-25EA-428A-9CFC-5AD3188393A4}" type="slidenum">
              <a:rPr lang="en-US" altLang="en-US"/>
              <a:pPr>
                <a:defRPr/>
              </a:pPr>
              <a:t>‹#›</a:t>
            </a:fld>
            <a:endParaRPr lang="en-US" altLang="en-US"/>
          </a:p>
        </p:txBody>
      </p:sp>
    </p:spTree>
    <p:extLst>
      <p:ext uri="{BB962C8B-B14F-4D97-AF65-F5344CB8AC3E}">
        <p14:creationId xmlns:p14="http://schemas.microsoft.com/office/powerpoint/2010/main" val="853164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7C5EA0E-EC1E-47C6-BF76-2D238049FA89}" type="datetime1">
              <a:rPr lang="en-US"/>
              <a:pPr>
                <a:defRPr/>
              </a:pPr>
              <a:t>1/20/2024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C69C07E-216F-4E93-ADF2-E10DAA26CBE7}" type="slidenum">
              <a:rPr lang="en-US" altLang="en-US"/>
              <a:pPr>
                <a:defRPr/>
              </a:pPr>
              <a:t>‹#›</a:t>
            </a:fld>
            <a:endParaRPr lang="en-US" altLang="en-US"/>
          </a:p>
        </p:txBody>
      </p:sp>
    </p:spTree>
    <p:extLst>
      <p:ext uri="{BB962C8B-B14F-4D97-AF65-F5344CB8AC3E}">
        <p14:creationId xmlns:p14="http://schemas.microsoft.com/office/powerpoint/2010/main" val="2880169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577D3D9-4C8B-4315-B83C-BEA1CD4151DD}" type="datetime1">
              <a:rPr lang="en-US"/>
              <a:pPr>
                <a:defRPr/>
              </a:pPr>
              <a:t>1/20/2024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2AE4D92-24CD-4645-AE34-A4F1683DC058}" type="slidenum">
              <a:rPr lang="en-US" altLang="en-US"/>
              <a:pPr>
                <a:defRPr/>
              </a:pPr>
              <a:t>‹#›</a:t>
            </a:fld>
            <a:endParaRPr lang="en-US" altLang="en-US"/>
          </a:p>
        </p:txBody>
      </p:sp>
    </p:spTree>
    <p:extLst>
      <p:ext uri="{BB962C8B-B14F-4D97-AF65-F5344CB8AC3E}">
        <p14:creationId xmlns:p14="http://schemas.microsoft.com/office/powerpoint/2010/main" val="861732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charset="0"/>
                <a:ea typeface="ＭＳ Ｐゴシック" charset="-128"/>
              </a:defRPr>
            </a:lvl1pPr>
          </a:lstStyle>
          <a:p>
            <a:pPr>
              <a:defRPr/>
            </a:pPr>
            <a:fld id="{6FD6670C-80D7-4ECE-9562-9965F6B5B1F0}" type="datetime1">
              <a:rPr lang="en-US"/>
              <a:pPr>
                <a:defRPr/>
              </a:pPr>
              <a:t>1/20/2024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7469F601-46EC-4466-BC77-A25BF58E792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defRPr>
      </a:lvl6pPr>
      <a:lvl7pPr marL="914400" algn="ctr" defTabSz="457200" rtl="0" fontAlgn="base">
        <a:spcBef>
          <a:spcPct val="0"/>
        </a:spcBef>
        <a:spcAft>
          <a:spcPct val="0"/>
        </a:spcAft>
        <a:defRPr sz="4400">
          <a:solidFill>
            <a:schemeClr val="tx1"/>
          </a:solidFill>
          <a:latin typeface="Calibri" charset="0"/>
        </a:defRPr>
      </a:lvl7pPr>
      <a:lvl8pPr marL="1371600" algn="ctr" defTabSz="457200" rtl="0" fontAlgn="base">
        <a:spcBef>
          <a:spcPct val="0"/>
        </a:spcBef>
        <a:spcAft>
          <a:spcPct val="0"/>
        </a:spcAft>
        <a:defRPr sz="4400">
          <a:solidFill>
            <a:schemeClr val="tx1"/>
          </a:solidFill>
          <a:latin typeface="Calibri" charset="0"/>
        </a:defRPr>
      </a:lvl8pPr>
      <a:lvl9pPr marL="1828800" algn="ctr" defTabSz="457200" rtl="0" fontAlgn="base">
        <a:spcBef>
          <a:spcPct val="0"/>
        </a:spcBef>
        <a:spcAft>
          <a:spcPct val="0"/>
        </a:spcAft>
        <a:defRPr sz="4400">
          <a:solidFill>
            <a:schemeClr val="tx1"/>
          </a:solidFill>
          <a:latin typeface="Calibri"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emf"/></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emf"/><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99.tif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2" cstate="email">
            <a:extLst>
              <a:ext uri="{28A0092B-C50C-407E-A947-70E740481C1C}">
                <a14:useLocalDpi xmlns:a14="http://schemas.microsoft.com/office/drawing/2010/main"/>
              </a:ext>
            </a:extLst>
          </a:blip>
          <a:srcRect t="12016" r="52467"/>
          <a:stretch/>
        </p:blipFill>
        <p:spPr>
          <a:xfrm>
            <a:off x="852758" y="1259457"/>
            <a:ext cx="4641862" cy="4725678"/>
          </a:xfrm>
          <a:prstGeom prst="rect">
            <a:avLst/>
          </a:prstGeom>
        </p:spPr>
      </p:pic>
      <p:sp>
        <p:nvSpPr>
          <p:cNvPr id="5" name="Rectangle 4"/>
          <p:cNvSpPr/>
          <p:nvPr/>
        </p:nvSpPr>
        <p:spPr>
          <a:xfrm>
            <a:off x="3967745" y="1992702"/>
            <a:ext cx="500332" cy="439947"/>
          </a:xfrm>
          <a:prstGeom prst="rect">
            <a:avLst/>
          </a:prstGeom>
          <a:solidFill>
            <a:schemeClr val="bg1">
              <a:alpha val="22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510545" y="2625306"/>
            <a:ext cx="500332" cy="439947"/>
          </a:xfrm>
          <a:prstGeom prst="rect">
            <a:avLst/>
          </a:prstGeom>
          <a:solidFill>
            <a:schemeClr val="bg1">
              <a:alpha val="22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860689" y="3402322"/>
            <a:ext cx="500332" cy="439947"/>
          </a:xfrm>
          <a:prstGeom prst="rect">
            <a:avLst/>
          </a:prstGeom>
          <a:solidFill>
            <a:schemeClr val="bg1">
              <a:alpha val="22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205081" y="4206815"/>
            <a:ext cx="500332" cy="439947"/>
          </a:xfrm>
          <a:prstGeom prst="rect">
            <a:avLst/>
          </a:prstGeom>
          <a:solidFill>
            <a:schemeClr val="bg1">
              <a:alpha val="22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Brace 8"/>
          <p:cNvSpPr/>
          <p:nvPr/>
        </p:nvSpPr>
        <p:spPr>
          <a:xfrm rot="2488186">
            <a:off x="3815345" y="2452669"/>
            <a:ext cx="569343" cy="2881222"/>
          </a:xfrm>
          <a:prstGeom prst="rightBrace">
            <a:avLst>
              <a:gd name="adj1" fmla="val 8333"/>
              <a:gd name="adj2" fmla="val 51455"/>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Arrow Connector 10"/>
          <p:cNvCxnSpPr/>
          <p:nvPr/>
        </p:nvCxnSpPr>
        <p:spPr>
          <a:xfrm flipV="1">
            <a:off x="4713344" y="3165894"/>
            <a:ext cx="1695676" cy="836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713344" y="4002657"/>
            <a:ext cx="1695676" cy="46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707167" y="4002657"/>
            <a:ext cx="1574906" cy="1112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409020" y="2937944"/>
            <a:ext cx="2704657" cy="646331"/>
          </a:xfrm>
          <a:prstGeom prst="rect">
            <a:avLst/>
          </a:prstGeom>
          <a:noFill/>
        </p:spPr>
        <p:txBody>
          <a:bodyPr wrap="square" rtlCol="0">
            <a:spAutoFit/>
          </a:bodyPr>
          <a:lstStyle/>
          <a:p>
            <a:r>
              <a:rPr lang="en-US" dirty="0">
                <a:latin typeface="Symbol" panose="05050102010706020507" pitchFamily="18" charset="2"/>
              </a:rPr>
              <a:t>a</a:t>
            </a:r>
            <a:r>
              <a:rPr lang="en-US" dirty="0"/>
              <a:t>, richness, evenness, diversity entropy</a:t>
            </a:r>
          </a:p>
        </p:txBody>
      </p:sp>
      <p:sp>
        <p:nvSpPr>
          <p:cNvPr id="20" name="TextBox 19"/>
          <p:cNvSpPr txBox="1"/>
          <p:nvPr/>
        </p:nvSpPr>
        <p:spPr>
          <a:xfrm>
            <a:off x="6409020" y="3812225"/>
            <a:ext cx="2704657" cy="646331"/>
          </a:xfrm>
          <a:prstGeom prst="rect">
            <a:avLst/>
          </a:prstGeom>
          <a:noFill/>
        </p:spPr>
        <p:txBody>
          <a:bodyPr wrap="square" rtlCol="0">
            <a:spAutoFit/>
          </a:bodyPr>
          <a:lstStyle/>
          <a:p>
            <a:r>
              <a:rPr lang="en-US" dirty="0">
                <a:latin typeface="Symbol" panose="05050102010706020507" pitchFamily="18" charset="2"/>
              </a:rPr>
              <a:t>b</a:t>
            </a:r>
            <a:r>
              <a:rPr lang="en-US" dirty="0"/>
              <a:t>, similarity, distance decay</a:t>
            </a:r>
          </a:p>
        </p:txBody>
      </p:sp>
      <p:sp>
        <p:nvSpPr>
          <p:cNvPr id="21" name="TextBox 20"/>
          <p:cNvSpPr txBox="1"/>
          <p:nvPr/>
        </p:nvSpPr>
        <p:spPr>
          <a:xfrm>
            <a:off x="6222235" y="4863140"/>
            <a:ext cx="2704657" cy="369332"/>
          </a:xfrm>
          <a:prstGeom prst="rect">
            <a:avLst/>
          </a:prstGeom>
          <a:noFill/>
        </p:spPr>
        <p:txBody>
          <a:bodyPr wrap="square" rtlCol="0">
            <a:spAutoFit/>
          </a:bodyPr>
          <a:lstStyle/>
          <a:p>
            <a:r>
              <a:rPr lang="en-US" dirty="0">
                <a:latin typeface="Symbol" panose="05050102010706020507" pitchFamily="18" charset="2"/>
              </a:rPr>
              <a:t>g</a:t>
            </a:r>
            <a:r>
              <a:rPr lang="en-US" dirty="0"/>
              <a:t>, SAR, EAR, </a:t>
            </a:r>
            <a:r>
              <a:rPr lang="en-US" dirty="0" err="1"/>
              <a:t>etc</a:t>
            </a:r>
            <a:endParaRPr lang="en-US" dirty="0"/>
          </a:p>
        </p:txBody>
      </p:sp>
      <p:sp>
        <p:nvSpPr>
          <p:cNvPr id="22" name="TextBox 21"/>
          <p:cNvSpPr txBox="1"/>
          <p:nvPr/>
        </p:nvSpPr>
        <p:spPr>
          <a:xfrm>
            <a:off x="1439217" y="419014"/>
            <a:ext cx="6519734" cy="369332"/>
          </a:xfrm>
          <a:prstGeom prst="rect">
            <a:avLst/>
          </a:prstGeom>
          <a:noFill/>
        </p:spPr>
        <p:txBody>
          <a:bodyPr wrap="none" rtlCol="0">
            <a:spAutoFit/>
          </a:bodyPr>
          <a:lstStyle/>
          <a:p>
            <a:r>
              <a:rPr lang="en-US" b="1" dirty="0"/>
              <a:t>Any measure of diversity only captures part of the picture</a:t>
            </a:r>
          </a:p>
        </p:txBody>
      </p:sp>
    </p:spTree>
    <p:extLst>
      <p:ext uri="{BB962C8B-B14F-4D97-AF65-F5344CB8AC3E}">
        <p14:creationId xmlns:p14="http://schemas.microsoft.com/office/powerpoint/2010/main" val="137646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92218" y="1246908"/>
            <a:ext cx="5583071" cy="4688907"/>
          </a:xfrm>
          <a:prstGeom prst="rect">
            <a:avLst/>
          </a:prstGeom>
        </p:spPr>
      </p:pic>
      <p:sp>
        <p:nvSpPr>
          <p:cNvPr id="3" name="TextBox 2"/>
          <p:cNvSpPr txBox="1"/>
          <p:nvPr/>
        </p:nvSpPr>
        <p:spPr>
          <a:xfrm>
            <a:off x="6373177" y="6331788"/>
            <a:ext cx="2770823" cy="369332"/>
          </a:xfrm>
          <a:prstGeom prst="rect">
            <a:avLst/>
          </a:prstGeom>
          <a:noFill/>
        </p:spPr>
        <p:txBody>
          <a:bodyPr wrap="none" rtlCol="0">
            <a:spAutoFit/>
          </a:bodyPr>
          <a:lstStyle/>
          <a:p>
            <a:r>
              <a:rPr lang="en-US" dirty="0"/>
              <a:t>Davies and Buckley 2011</a:t>
            </a:r>
          </a:p>
        </p:txBody>
      </p:sp>
      <p:sp>
        <p:nvSpPr>
          <p:cNvPr id="5" name="TextBox 4"/>
          <p:cNvSpPr txBox="1"/>
          <p:nvPr/>
        </p:nvSpPr>
        <p:spPr>
          <a:xfrm>
            <a:off x="336430" y="125885"/>
            <a:ext cx="2582758" cy="3970318"/>
          </a:xfrm>
          <a:prstGeom prst="rect">
            <a:avLst/>
          </a:prstGeom>
          <a:noFill/>
        </p:spPr>
        <p:txBody>
          <a:bodyPr wrap="none" rtlCol="0">
            <a:spAutoFit/>
          </a:bodyPr>
          <a:lstStyle/>
          <a:p>
            <a:r>
              <a:rPr lang="en-US" b="1" dirty="0"/>
              <a:t>Mammals</a:t>
            </a:r>
          </a:p>
          <a:p>
            <a:endParaRPr lang="en-US" b="1" dirty="0"/>
          </a:p>
          <a:p>
            <a:r>
              <a:rPr lang="en-US" b="1" dirty="0"/>
              <a:t>—taxonomic diversity</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--Phylogenetic</a:t>
            </a:r>
          </a:p>
          <a:p>
            <a:r>
              <a:rPr lang="en-US" b="1" dirty="0"/>
              <a:t>diversity</a:t>
            </a:r>
          </a:p>
        </p:txBody>
      </p:sp>
    </p:spTree>
    <p:extLst>
      <p:ext uri="{BB962C8B-B14F-4D97-AF65-F5344CB8AC3E}">
        <p14:creationId xmlns:p14="http://schemas.microsoft.com/office/powerpoint/2010/main" val="4939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6422" y="509732"/>
            <a:ext cx="8425803" cy="55152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500581" y="6479431"/>
            <a:ext cx="4916731" cy="369332"/>
          </a:xfrm>
          <a:prstGeom prst="rect">
            <a:avLst/>
          </a:prstGeom>
          <a:noFill/>
        </p:spPr>
        <p:txBody>
          <a:bodyPr wrap="none" rtlCol="0">
            <a:spAutoFit/>
          </a:bodyPr>
          <a:lstStyle/>
          <a:p>
            <a:r>
              <a:rPr lang="en-US" dirty="0" err="1"/>
              <a:t>Robuchon</a:t>
            </a:r>
            <a:r>
              <a:rPr lang="en-US" dirty="0"/>
              <a:t> et al. 2021 Nature Communications</a:t>
            </a:r>
          </a:p>
        </p:txBody>
      </p:sp>
    </p:spTree>
    <p:extLst>
      <p:ext uri="{BB962C8B-B14F-4D97-AF65-F5344CB8AC3E}">
        <p14:creationId xmlns:p14="http://schemas.microsoft.com/office/powerpoint/2010/main" val="1193682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57716" y="694348"/>
            <a:ext cx="4979302" cy="2391518"/>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607233" y="3140364"/>
            <a:ext cx="4167311" cy="3671454"/>
          </a:xfrm>
          <a:prstGeom prst="rect">
            <a:avLst/>
          </a:prstGeom>
        </p:spPr>
      </p:pic>
      <p:sp>
        <p:nvSpPr>
          <p:cNvPr id="5" name="TextBox 4"/>
          <p:cNvSpPr txBox="1"/>
          <p:nvPr/>
        </p:nvSpPr>
        <p:spPr>
          <a:xfrm>
            <a:off x="1250830" y="6297283"/>
            <a:ext cx="2121093" cy="369332"/>
          </a:xfrm>
          <a:prstGeom prst="rect">
            <a:avLst/>
          </a:prstGeom>
          <a:noFill/>
        </p:spPr>
        <p:txBody>
          <a:bodyPr wrap="none" rtlCol="0">
            <a:spAutoFit/>
          </a:bodyPr>
          <a:lstStyle/>
          <a:p>
            <a:r>
              <a:rPr lang="en-US" dirty="0"/>
              <a:t>Mouillot et al. 2016</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894" y="3591934"/>
            <a:ext cx="2619375" cy="1743075"/>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43306" y="422812"/>
            <a:ext cx="2473347" cy="1393214"/>
          </a:xfrm>
          <a:prstGeom prst="rect">
            <a:avLst/>
          </a:prstGeom>
        </p:spPr>
      </p:pic>
    </p:spTree>
    <p:extLst>
      <p:ext uri="{BB962C8B-B14F-4D97-AF65-F5344CB8AC3E}">
        <p14:creationId xmlns:p14="http://schemas.microsoft.com/office/powerpoint/2010/main" val="3676381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99" y="1042688"/>
            <a:ext cx="4751196" cy="348421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764" y="2286000"/>
            <a:ext cx="3711049" cy="3729792"/>
          </a:xfrm>
          <a:prstGeom prst="rect">
            <a:avLst/>
          </a:prstGeom>
        </p:spPr>
      </p:pic>
      <p:sp>
        <p:nvSpPr>
          <p:cNvPr id="4" name="TextBox 3"/>
          <p:cNvSpPr txBox="1"/>
          <p:nvPr/>
        </p:nvSpPr>
        <p:spPr>
          <a:xfrm>
            <a:off x="6804680" y="6305909"/>
            <a:ext cx="1877437" cy="369332"/>
          </a:xfrm>
          <a:prstGeom prst="rect">
            <a:avLst/>
          </a:prstGeom>
          <a:noFill/>
        </p:spPr>
        <p:txBody>
          <a:bodyPr wrap="none" rtlCol="0">
            <a:spAutoFit/>
          </a:bodyPr>
          <a:lstStyle/>
          <a:p>
            <a:r>
              <a:rPr lang="en-US" dirty="0"/>
              <a:t>Chao et al. 2015</a:t>
            </a:r>
          </a:p>
        </p:txBody>
      </p:sp>
      <p:sp>
        <p:nvSpPr>
          <p:cNvPr id="6" name="Rectangle 5"/>
          <p:cNvSpPr/>
          <p:nvPr/>
        </p:nvSpPr>
        <p:spPr>
          <a:xfrm>
            <a:off x="1120185" y="4526898"/>
            <a:ext cx="3134191" cy="369332"/>
          </a:xfrm>
          <a:prstGeom prst="rect">
            <a:avLst/>
          </a:prstGeom>
        </p:spPr>
        <p:txBody>
          <a:bodyPr wrap="none">
            <a:spAutoFit/>
          </a:bodyPr>
          <a:lstStyle/>
          <a:p>
            <a:r>
              <a:rPr lang="en-US" dirty="0" err="1"/>
              <a:t>Nipperess</a:t>
            </a:r>
            <a:r>
              <a:rPr lang="en-US" dirty="0"/>
              <a:t> and </a:t>
            </a:r>
            <a:r>
              <a:rPr lang="en-US" dirty="0" err="1"/>
              <a:t>Matsen</a:t>
            </a:r>
            <a:r>
              <a:rPr lang="en-US" dirty="0"/>
              <a:t> 2013 </a:t>
            </a:r>
          </a:p>
        </p:txBody>
      </p:sp>
      <p:sp>
        <p:nvSpPr>
          <p:cNvPr id="7" name="TextBox 6"/>
          <p:cNvSpPr txBox="1"/>
          <p:nvPr/>
        </p:nvSpPr>
        <p:spPr>
          <a:xfrm>
            <a:off x="2510287" y="0"/>
            <a:ext cx="4365298" cy="646331"/>
          </a:xfrm>
          <a:prstGeom prst="rect">
            <a:avLst/>
          </a:prstGeom>
          <a:noFill/>
        </p:spPr>
        <p:txBody>
          <a:bodyPr wrap="none" rtlCol="0">
            <a:spAutoFit/>
          </a:bodyPr>
          <a:lstStyle/>
          <a:p>
            <a:endParaRPr lang="en-US" b="1" dirty="0"/>
          </a:p>
          <a:p>
            <a:r>
              <a:rPr lang="en-US" b="1" dirty="0"/>
              <a:t>Rarefaction for Phylogenetic Diversity</a:t>
            </a:r>
          </a:p>
        </p:txBody>
      </p:sp>
    </p:spTree>
    <p:extLst>
      <p:ext uri="{BB962C8B-B14F-4D97-AF65-F5344CB8AC3E}">
        <p14:creationId xmlns:p14="http://schemas.microsoft.com/office/powerpoint/2010/main" val="649493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421526" y="1276709"/>
            <a:ext cx="8472848" cy="5444256"/>
          </a:xfrm>
          <a:prstGeom prst="rect">
            <a:avLst/>
          </a:prstGeom>
        </p:spPr>
      </p:pic>
      <p:sp>
        <p:nvSpPr>
          <p:cNvPr id="5" name="TextBox 4"/>
          <p:cNvSpPr txBox="1"/>
          <p:nvPr/>
        </p:nvSpPr>
        <p:spPr>
          <a:xfrm>
            <a:off x="1107939" y="503843"/>
            <a:ext cx="6484467" cy="369332"/>
          </a:xfrm>
          <a:prstGeom prst="rect">
            <a:avLst/>
          </a:prstGeom>
          <a:noFill/>
        </p:spPr>
        <p:txBody>
          <a:bodyPr wrap="none" rtlCol="0">
            <a:spAutoFit/>
          </a:bodyPr>
          <a:lstStyle/>
          <a:p>
            <a:r>
              <a:rPr lang="en-US" b="1" dirty="0"/>
              <a:t>Sometimes we assume </a:t>
            </a:r>
            <a:r>
              <a:rPr lang="en-US" b="1" dirty="0" err="1"/>
              <a:t>phylogeny</a:t>
            </a:r>
            <a:r>
              <a:rPr lang="en-US" b="1" dirty="0" err="1">
                <a:sym typeface="Wingdings" panose="05000000000000000000" pitchFamily="2" charset="2"/>
              </a:rPr>
              <a:t>traitinteractions</a:t>
            </a:r>
            <a:r>
              <a:rPr lang="en-US" b="1" dirty="0">
                <a:sym typeface="Wingdings" panose="05000000000000000000" pitchFamily="2" charset="2"/>
              </a:rPr>
              <a:t>…. </a:t>
            </a:r>
            <a:endParaRPr lang="en-US" b="1" dirty="0"/>
          </a:p>
        </p:txBody>
      </p:sp>
    </p:spTree>
    <p:extLst>
      <p:ext uri="{BB962C8B-B14F-4D97-AF65-F5344CB8AC3E}">
        <p14:creationId xmlns:p14="http://schemas.microsoft.com/office/powerpoint/2010/main" val="331588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1966824" y="1664898"/>
            <a:ext cx="5269954" cy="3889615"/>
          </a:xfrm>
          <a:prstGeom prst="rect">
            <a:avLst/>
          </a:prstGeom>
          <a:noFill/>
          <a:ln>
            <a:noFill/>
          </a:ln>
        </p:spPr>
      </p:pic>
      <p:sp>
        <p:nvSpPr>
          <p:cNvPr id="3" name="TextBox 2"/>
          <p:cNvSpPr txBox="1"/>
          <p:nvPr/>
        </p:nvSpPr>
        <p:spPr>
          <a:xfrm>
            <a:off x="2035834" y="349522"/>
            <a:ext cx="4937570" cy="461665"/>
          </a:xfrm>
          <a:prstGeom prst="rect">
            <a:avLst/>
          </a:prstGeom>
          <a:noFill/>
        </p:spPr>
        <p:txBody>
          <a:bodyPr wrap="none" rtlCol="0">
            <a:spAutoFit/>
          </a:bodyPr>
          <a:lstStyle/>
          <a:p>
            <a:r>
              <a:rPr lang="en-US" sz="2400" b="1" dirty="0"/>
              <a:t>Over versus under dispersion….</a:t>
            </a:r>
          </a:p>
        </p:txBody>
      </p:sp>
    </p:spTree>
    <p:extLst>
      <p:ext uri="{BB962C8B-B14F-4D97-AF65-F5344CB8AC3E}">
        <p14:creationId xmlns:p14="http://schemas.microsoft.com/office/powerpoint/2010/main" val="3541296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43528" y="6445879"/>
            <a:ext cx="4532010" cy="369332"/>
          </a:xfrm>
          <a:prstGeom prst="rect">
            <a:avLst/>
          </a:prstGeom>
          <a:noFill/>
        </p:spPr>
        <p:txBody>
          <a:bodyPr wrap="none" rtlCol="0">
            <a:spAutoFit/>
          </a:bodyPr>
          <a:lstStyle/>
          <a:p>
            <a:r>
              <a:rPr lang="en-US" dirty="0"/>
              <a:t>Mayfield and Levine 2010, Ecology Letters</a:t>
            </a:r>
          </a:p>
        </p:txBody>
      </p:sp>
      <p:sp>
        <p:nvSpPr>
          <p:cNvPr id="4" name="TextBox 3"/>
          <p:cNvSpPr txBox="1"/>
          <p:nvPr/>
        </p:nvSpPr>
        <p:spPr>
          <a:xfrm flipH="1">
            <a:off x="475128" y="215153"/>
            <a:ext cx="8310409" cy="461665"/>
          </a:xfrm>
          <a:prstGeom prst="rect">
            <a:avLst/>
          </a:prstGeom>
          <a:noFill/>
        </p:spPr>
        <p:txBody>
          <a:bodyPr wrap="square" rtlCol="0">
            <a:spAutoFit/>
          </a:bodyPr>
          <a:lstStyle/>
          <a:p>
            <a:r>
              <a:rPr lang="en-US" sz="2400" b="1" dirty="0"/>
              <a:t>Phylogenetic Coexistence—What Does Theory Predict?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622" y="812272"/>
            <a:ext cx="3019425" cy="2714625"/>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68939" y="4143555"/>
            <a:ext cx="4499262" cy="187176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4381" y="2169585"/>
            <a:ext cx="3751124" cy="3280956"/>
          </a:xfrm>
          <a:prstGeom prst="rect">
            <a:avLst/>
          </a:prstGeom>
        </p:spPr>
      </p:pic>
    </p:spTree>
    <p:extLst>
      <p:ext uri="{BB962C8B-B14F-4D97-AF65-F5344CB8AC3E}">
        <p14:creationId xmlns:p14="http://schemas.microsoft.com/office/powerpoint/2010/main" val="26743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80" y="1136116"/>
            <a:ext cx="3706576" cy="331470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23426" y="2370772"/>
            <a:ext cx="4865298" cy="3182722"/>
          </a:xfrm>
          <a:prstGeom prst="rect">
            <a:avLst/>
          </a:prstGeom>
        </p:spPr>
      </p:pic>
      <p:sp>
        <p:nvSpPr>
          <p:cNvPr id="5" name="TextBox 4"/>
          <p:cNvSpPr txBox="1"/>
          <p:nvPr/>
        </p:nvSpPr>
        <p:spPr>
          <a:xfrm>
            <a:off x="6142007" y="6317631"/>
            <a:ext cx="2172390" cy="369332"/>
          </a:xfrm>
          <a:prstGeom prst="rect">
            <a:avLst/>
          </a:prstGeom>
          <a:noFill/>
        </p:spPr>
        <p:txBody>
          <a:bodyPr wrap="none" rtlCol="0">
            <a:spAutoFit/>
          </a:bodyPr>
          <a:lstStyle/>
          <a:p>
            <a:r>
              <a:rPr lang="en-US" dirty="0" err="1"/>
              <a:t>Narwani</a:t>
            </a:r>
            <a:r>
              <a:rPr lang="en-US" dirty="0"/>
              <a:t> et al. 2013</a:t>
            </a:r>
          </a:p>
        </p:txBody>
      </p:sp>
      <p:sp>
        <p:nvSpPr>
          <p:cNvPr id="6" name="TextBox 5"/>
          <p:cNvSpPr txBox="1"/>
          <p:nvPr/>
        </p:nvSpPr>
        <p:spPr>
          <a:xfrm>
            <a:off x="1233578" y="225872"/>
            <a:ext cx="6827510" cy="646331"/>
          </a:xfrm>
          <a:prstGeom prst="rect">
            <a:avLst/>
          </a:prstGeom>
          <a:noFill/>
        </p:spPr>
        <p:txBody>
          <a:bodyPr wrap="none" rtlCol="0">
            <a:spAutoFit/>
          </a:bodyPr>
          <a:lstStyle/>
          <a:p>
            <a:r>
              <a:rPr lang="en-US" dirty="0"/>
              <a:t>More phylogenetically distant species not more likely to coexist…</a:t>
            </a:r>
          </a:p>
          <a:p>
            <a:r>
              <a:rPr lang="en-US" dirty="0"/>
              <a:t>…but traits are a better indicator…</a:t>
            </a:r>
          </a:p>
        </p:txBody>
      </p:sp>
    </p:spTree>
    <p:extLst>
      <p:ext uri="{BB962C8B-B14F-4D97-AF65-F5344CB8AC3E}">
        <p14:creationId xmlns:p14="http://schemas.microsoft.com/office/powerpoint/2010/main" val="1963138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14065" y="823820"/>
            <a:ext cx="3743145" cy="2681656"/>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604457" y="3378628"/>
            <a:ext cx="2458531" cy="3479372"/>
          </a:xfrm>
          <a:prstGeom prst="rect">
            <a:avLst/>
          </a:prstGeom>
        </p:spPr>
      </p:pic>
      <p:sp>
        <p:nvSpPr>
          <p:cNvPr id="5" name="TextBox 4"/>
          <p:cNvSpPr txBox="1"/>
          <p:nvPr/>
        </p:nvSpPr>
        <p:spPr>
          <a:xfrm>
            <a:off x="2355011" y="267419"/>
            <a:ext cx="5057795" cy="369332"/>
          </a:xfrm>
          <a:prstGeom prst="rect">
            <a:avLst/>
          </a:prstGeom>
          <a:noFill/>
        </p:spPr>
        <p:txBody>
          <a:bodyPr wrap="none" rtlCol="0">
            <a:spAutoFit/>
          </a:bodyPr>
          <a:lstStyle/>
          <a:p>
            <a:r>
              <a:rPr lang="en-US" b="1" dirty="0"/>
              <a:t>Correlation between traits and phylogenies?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3155" y="599886"/>
            <a:ext cx="4236081" cy="6054264"/>
          </a:xfrm>
          <a:prstGeom prst="rect">
            <a:avLst/>
          </a:prstGeom>
        </p:spPr>
      </p:pic>
      <p:sp>
        <p:nvSpPr>
          <p:cNvPr id="7" name="TextBox 6"/>
          <p:cNvSpPr txBox="1"/>
          <p:nvPr/>
        </p:nvSpPr>
        <p:spPr>
          <a:xfrm>
            <a:off x="6288657" y="6469484"/>
            <a:ext cx="1377300" cy="369332"/>
          </a:xfrm>
          <a:prstGeom prst="rect">
            <a:avLst/>
          </a:prstGeom>
          <a:noFill/>
        </p:spPr>
        <p:txBody>
          <a:bodyPr wrap="none" rtlCol="0">
            <a:spAutoFit/>
          </a:bodyPr>
          <a:lstStyle/>
          <a:p>
            <a:r>
              <a:rPr lang="en-US" dirty="0"/>
              <a:t>Losos 2005</a:t>
            </a:r>
          </a:p>
        </p:txBody>
      </p:sp>
    </p:spTree>
    <p:extLst>
      <p:ext uri="{BB962C8B-B14F-4D97-AF65-F5344CB8AC3E}">
        <p14:creationId xmlns:p14="http://schemas.microsoft.com/office/powerpoint/2010/main" val="153813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Text Box 4"/>
          <p:cNvSpPr txBox="1">
            <a:spLocks noChangeArrowheads="1"/>
          </p:cNvSpPr>
          <p:nvPr/>
        </p:nvSpPr>
        <p:spPr bwMode="auto">
          <a:xfrm>
            <a:off x="744537" y="283029"/>
            <a:ext cx="72026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dirty="0">
                <a:solidFill>
                  <a:srgbClr val="0000CC"/>
                </a:solidFill>
              </a:rPr>
              <a:t>Ecological Niches as the Basis for Coexistence/Diversity</a:t>
            </a:r>
          </a:p>
        </p:txBody>
      </p:sp>
      <p:pic>
        <p:nvPicPr>
          <p:cNvPr id="133125" name="Picture 5"/>
          <p:cNvPicPr>
            <a:picLocks noChangeAspect="1" noChangeArrowheads="1"/>
          </p:cNvPicPr>
          <p:nvPr/>
        </p:nvPicPr>
        <p:blipFill>
          <a:blip r:embed="rId2" cstate="email">
            <a:extLst>
              <a:ext uri="{28A0092B-C50C-407E-A947-70E740481C1C}">
                <a14:useLocalDpi xmlns:a14="http://schemas.microsoft.com/office/drawing/2010/main" val="0"/>
              </a:ext>
            </a:extLst>
          </a:blip>
          <a:srcRect r="5882"/>
          <a:stretch>
            <a:fillRect/>
          </a:stretch>
        </p:blipFill>
        <p:spPr bwMode="auto">
          <a:xfrm>
            <a:off x="228600" y="1143000"/>
            <a:ext cx="4114800" cy="392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26" name="Text Box 6"/>
          <p:cNvSpPr txBox="1">
            <a:spLocks noChangeArrowheads="1"/>
          </p:cNvSpPr>
          <p:nvPr/>
        </p:nvSpPr>
        <p:spPr bwMode="auto">
          <a:xfrm>
            <a:off x="0" y="5181600"/>
            <a:ext cx="465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solidFill>
                  <a:srgbClr val="0000CC"/>
                </a:solidFill>
              </a:rPr>
              <a:t>Limiting Similarity (Hutchinsonian ratios)</a:t>
            </a:r>
          </a:p>
          <a:p>
            <a:pPr algn="l"/>
            <a:r>
              <a:rPr lang="en-US">
                <a:solidFill>
                  <a:srgbClr val="0000CC"/>
                </a:solidFill>
              </a:rPr>
              <a:t>  --Hutchinson 1959</a:t>
            </a:r>
          </a:p>
        </p:txBody>
      </p:sp>
      <p:sp>
        <p:nvSpPr>
          <p:cNvPr id="133128" name="Text Box 8"/>
          <p:cNvSpPr txBox="1">
            <a:spLocks noChangeArrowheads="1"/>
          </p:cNvSpPr>
          <p:nvPr/>
        </p:nvSpPr>
        <p:spPr bwMode="auto">
          <a:xfrm>
            <a:off x="5181600" y="5257800"/>
            <a:ext cx="3422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solidFill>
                  <a:srgbClr val="0000CC"/>
                </a:solidFill>
              </a:rPr>
              <a:t>Competition and coexistence </a:t>
            </a:r>
          </a:p>
          <a:p>
            <a:pPr algn="l"/>
            <a:r>
              <a:rPr lang="en-US">
                <a:solidFill>
                  <a:srgbClr val="0000CC"/>
                </a:solidFill>
              </a:rPr>
              <a:t>  --MacArthur (1958)</a:t>
            </a:r>
          </a:p>
        </p:txBody>
      </p:sp>
      <p:pic>
        <p:nvPicPr>
          <p:cNvPr id="133130" name="Picture 10" descr="MacArthursWarblersOneMegaby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66395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732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56810" y="86264"/>
            <a:ext cx="4314001" cy="923330"/>
          </a:xfrm>
          <a:prstGeom prst="rect">
            <a:avLst/>
          </a:prstGeom>
          <a:noFill/>
        </p:spPr>
        <p:txBody>
          <a:bodyPr wrap="none" rtlCol="0">
            <a:spAutoFit/>
          </a:bodyPr>
          <a:lstStyle/>
          <a:p>
            <a:r>
              <a:rPr lang="en-US" b="1" dirty="0"/>
              <a:t>What about other biodiversity facets?</a:t>
            </a:r>
          </a:p>
          <a:p>
            <a:endParaRPr lang="en-US" b="1" dirty="0"/>
          </a:p>
          <a:p>
            <a:endParaRPr lang="en-US" b="1" dirty="0"/>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07433" y="392031"/>
            <a:ext cx="2700069" cy="2655779"/>
          </a:xfrm>
          <a:prstGeom prst="rect">
            <a:avLst/>
          </a:prstGeom>
        </p:spPr>
      </p:pic>
      <p:sp>
        <p:nvSpPr>
          <p:cNvPr id="4" name="TextBox 3"/>
          <p:cNvSpPr txBox="1"/>
          <p:nvPr/>
        </p:nvSpPr>
        <p:spPr>
          <a:xfrm>
            <a:off x="284672" y="1992702"/>
            <a:ext cx="2980303" cy="3693319"/>
          </a:xfrm>
          <a:prstGeom prst="rect">
            <a:avLst/>
          </a:prstGeom>
          <a:noFill/>
        </p:spPr>
        <p:txBody>
          <a:bodyPr wrap="none" rtlCol="0">
            <a:spAutoFit/>
          </a:bodyPr>
          <a:lstStyle/>
          <a:p>
            <a:pPr marL="342900" indent="-342900">
              <a:buAutoNum type="arabicPeriod"/>
            </a:pPr>
            <a:r>
              <a:rPr lang="en-US" b="1" dirty="0"/>
              <a:t>Genetic diversity</a:t>
            </a:r>
          </a:p>
          <a:p>
            <a:pPr marL="342900" indent="-342900">
              <a:buAutoNum type="arabicPeriod"/>
            </a:pPr>
            <a:endParaRPr lang="en-US" b="1" dirty="0"/>
          </a:p>
          <a:p>
            <a:pPr marL="342900" indent="-342900">
              <a:buAutoNum type="arabicPeriod"/>
            </a:pPr>
            <a:endParaRPr lang="en-US" b="1" dirty="0"/>
          </a:p>
          <a:p>
            <a:pPr marL="342900" indent="-342900">
              <a:buAutoNum type="arabicPeriod"/>
            </a:pPr>
            <a:endParaRPr lang="en-US" b="1" dirty="0"/>
          </a:p>
          <a:p>
            <a:pPr marL="342900" indent="-342900">
              <a:buAutoNum type="arabicPeriod"/>
            </a:pPr>
            <a:endParaRPr lang="en-US" b="1" dirty="0"/>
          </a:p>
          <a:p>
            <a:pPr marL="342900" indent="-342900">
              <a:buAutoNum type="arabicPeriod"/>
            </a:pPr>
            <a:endParaRPr lang="en-US" b="1" dirty="0"/>
          </a:p>
          <a:p>
            <a:pPr marL="342900" indent="-342900">
              <a:buAutoNum type="arabicPeriod"/>
            </a:pPr>
            <a:r>
              <a:rPr lang="en-US" b="1" dirty="0"/>
              <a:t>Phylogenetic diversity</a:t>
            </a:r>
          </a:p>
          <a:p>
            <a:pPr marL="342900" indent="-342900">
              <a:buAutoNum type="arabicPeriod"/>
            </a:pPr>
            <a:endParaRPr lang="en-US" b="1" dirty="0"/>
          </a:p>
          <a:p>
            <a:pPr marL="342900" indent="-342900">
              <a:buAutoNum type="arabicPeriod"/>
            </a:pPr>
            <a:endParaRPr lang="en-US" b="1" dirty="0"/>
          </a:p>
          <a:p>
            <a:pPr marL="342900" indent="-342900">
              <a:buAutoNum type="arabicPeriod"/>
            </a:pPr>
            <a:endParaRPr lang="en-US" b="1" dirty="0"/>
          </a:p>
          <a:p>
            <a:pPr marL="342900" indent="-342900">
              <a:buAutoNum type="arabicPeriod"/>
            </a:pPr>
            <a:endParaRPr lang="en-US" b="1" dirty="0"/>
          </a:p>
          <a:p>
            <a:pPr marL="342900" indent="-342900">
              <a:buAutoNum type="arabicPeriod"/>
            </a:pPr>
            <a:endParaRPr lang="en-US" b="1" dirty="0"/>
          </a:p>
          <a:p>
            <a:pPr marL="342900" indent="-342900">
              <a:buAutoNum type="arabicPeriod"/>
            </a:pPr>
            <a:r>
              <a:rPr lang="en-US" b="1" dirty="0"/>
              <a:t>Functional diversity</a:t>
            </a:r>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08091" y="2772948"/>
            <a:ext cx="2700068" cy="1958615"/>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64975" y="4731563"/>
            <a:ext cx="3417496" cy="1908916"/>
          </a:xfrm>
          <a:prstGeom prst="rect">
            <a:avLst/>
          </a:prstGeom>
        </p:spPr>
      </p:pic>
    </p:spTree>
    <p:extLst>
      <p:ext uri="{BB962C8B-B14F-4D97-AF65-F5344CB8AC3E}">
        <p14:creationId xmlns:p14="http://schemas.microsoft.com/office/powerpoint/2010/main" val="3716639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4503173" y="964452"/>
            <a:ext cx="4070555" cy="2048611"/>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34497" y="237490"/>
            <a:ext cx="2965938" cy="1964934"/>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78425" y="4070556"/>
            <a:ext cx="7743649" cy="2143198"/>
          </a:xfrm>
          <a:prstGeom prst="rect">
            <a:avLst/>
          </a:prstGeom>
        </p:spPr>
      </p:pic>
    </p:spTree>
    <p:extLst>
      <p:ext uri="{BB962C8B-B14F-4D97-AF65-F5344CB8AC3E}">
        <p14:creationId xmlns:p14="http://schemas.microsoft.com/office/powerpoint/2010/main" val="2165449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p:txBody>
          <a:bodyPr/>
          <a:lstStyle/>
          <a:p>
            <a:r>
              <a:rPr lang="en-US" dirty="0"/>
              <a:t>Functional traits</a:t>
            </a:r>
          </a:p>
        </p:txBody>
      </p:sp>
      <p:sp>
        <p:nvSpPr>
          <p:cNvPr id="4" name="Content Placeholder 2">
            <a:extLst>
              <a:ext uri="{FF2B5EF4-FFF2-40B4-BE49-F238E27FC236}">
                <a16:creationId xmlns:a16="http://schemas.microsoft.com/office/drawing/2014/main" id="{17DDCDAD-E65E-46FE-BDA2-6D359B7D8F1F}"/>
              </a:ext>
            </a:extLst>
          </p:cNvPr>
          <p:cNvSpPr>
            <a:spLocks noGrp="1"/>
          </p:cNvSpPr>
          <p:nvPr>
            <p:ph idx="1"/>
          </p:nvPr>
        </p:nvSpPr>
        <p:spPr>
          <a:xfrm>
            <a:off x="345163" y="2213851"/>
            <a:ext cx="3862504" cy="3263504"/>
          </a:xfrm>
        </p:spPr>
        <p:txBody>
          <a:bodyPr>
            <a:normAutofit/>
          </a:bodyPr>
          <a:lstStyle/>
          <a:p>
            <a:pPr>
              <a:lnSpc>
                <a:spcPct val="150000"/>
              </a:lnSpc>
            </a:pPr>
            <a:r>
              <a:rPr lang="en-US" sz="1875" dirty="0"/>
              <a:t>Plant stature</a:t>
            </a:r>
          </a:p>
          <a:p>
            <a:pPr>
              <a:lnSpc>
                <a:spcPct val="150000"/>
              </a:lnSpc>
            </a:pPr>
            <a:r>
              <a:rPr lang="en-US" sz="1875" dirty="0"/>
              <a:t>Seed mass</a:t>
            </a:r>
          </a:p>
          <a:p>
            <a:pPr>
              <a:lnSpc>
                <a:spcPct val="150000"/>
              </a:lnSpc>
            </a:pPr>
            <a:r>
              <a:rPr lang="en-US" sz="1875" dirty="0"/>
              <a:t>Leaf area</a:t>
            </a:r>
          </a:p>
          <a:p>
            <a:pPr>
              <a:lnSpc>
                <a:spcPct val="150000"/>
              </a:lnSpc>
            </a:pPr>
            <a:r>
              <a:rPr lang="en-US" sz="1875" dirty="0"/>
              <a:t>Pollination syndrome (categorical)</a:t>
            </a:r>
          </a:p>
          <a:p>
            <a:pPr marL="0" indent="0">
              <a:buNone/>
            </a:pPr>
            <a:endParaRPr lang="en-US" sz="1875" dirty="0"/>
          </a:p>
        </p:txBody>
      </p:sp>
      <p:pic>
        <p:nvPicPr>
          <p:cNvPr id="5122" name="Picture 2" descr="http://www3.gobiernodecanarias.org/medusa/wiki/images/7/7d/Herrerillo-comun.png">
            <a:extLst>
              <a:ext uri="{FF2B5EF4-FFF2-40B4-BE49-F238E27FC236}">
                <a16:creationId xmlns:a16="http://schemas.microsoft.com/office/drawing/2014/main" id="{20E8B955-173F-4A10-95BD-983AC65079F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43683" y="1669905"/>
            <a:ext cx="1671235" cy="236402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F110A3B6-FCCC-410A-BB2C-DB2A8033DB60}"/>
              </a:ext>
            </a:extLst>
          </p:cNvPr>
          <p:cNvSpPr txBox="1">
            <a:spLocks/>
          </p:cNvSpPr>
          <p:nvPr/>
        </p:nvSpPr>
        <p:spPr>
          <a:xfrm>
            <a:off x="4912431" y="2255242"/>
            <a:ext cx="3862504"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875" dirty="0"/>
              <a:t>Body size</a:t>
            </a:r>
          </a:p>
          <a:p>
            <a:pPr>
              <a:lnSpc>
                <a:spcPct val="150000"/>
              </a:lnSpc>
            </a:pPr>
            <a:r>
              <a:rPr lang="en-US" sz="1875" dirty="0"/>
              <a:t>Beak length</a:t>
            </a:r>
          </a:p>
          <a:p>
            <a:pPr>
              <a:lnSpc>
                <a:spcPct val="150000"/>
              </a:lnSpc>
            </a:pPr>
            <a:r>
              <a:rPr lang="en-US" sz="1875" dirty="0"/>
              <a:t>Wing length</a:t>
            </a:r>
          </a:p>
          <a:p>
            <a:pPr>
              <a:lnSpc>
                <a:spcPct val="150000"/>
              </a:lnSpc>
            </a:pPr>
            <a:r>
              <a:rPr lang="en-US" sz="1875" dirty="0"/>
              <a:t>Diet (categorical)</a:t>
            </a:r>
          </a:p>
          <a:p>
            <a:pPr marL="0" indent="0">
              <a:buNone/>
            </a:pPr>
            <a:endParaRPr lang="en-US" sz="1875" dirty="0"/>
          </a:p>
        </p:txBody>
      </p:sp>
      <p:pic>
        <p:nvPicPr>
          <p:cNvPr id="9" name="Picture 10" descr="http://www3.gobiernodecanarias.org/medusa/wiki/images/b/b5/Violeta-del-Teide.png">
            <a:extLst>
              <a:ext uri="{FF2B5EF4-FFF2-40B4-BE49-F238E27FC236}">
                <a16:creationId xmlns:a16="http://schemas.microsoft.com/office/drawing/2014/main" id="{0810F627-472B-43C9-9AFA-D3528BD601EC}"/>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85004" y="1528380"/>
            <a:ext cx="1667410" cy="235861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FA4DFDB-5DCB-41F9-86CD-31C2ABB16BA7}"/>
              </a:ext>
            </a:extLst>
          </p:cNvPr>
          <p:cNvSpPr/>
          <p:nvPr/>
        </p:nvSpPr>
        <p:spPr>
          <a:xfrm>
            <a:off x="424756" y="1584667"/>
            <a:ext cx="1305165" cy="380873"/>
          </a:xfrm>
          <a:prstGeom prst="rect">
            <a:avLst/>
          </a:prstGeom>
        </p:spPr>
        <p:txBody>
          <a:bodyPr wrap="none">
            <a:spAutoFit/>
          </a:bodyPr>
          <a:lstStyle/>
          <a:p>
            <a:r>
              <a:rPr lang="en-US" sz="1875" b="1" dirty="0"/>
              <a:t>Examples</a:t>
            </a:r>
          </a:p>
        </p:txBody>
      </p:sp>
      <p:sp>
        <p:nvSpPr>
          <p:cNvPr id="3" name="Slide Number Placeholder 2">
            <a:extLst>
              <a:ext uri="{FF2B5EF4-FFF2-40B4-BE49-F238E27FC236}">
                <a16:creationId xmlns:a16="http://schemas.microsoft.com/office/drawing/2014/main" id="{AB4EE52A-A136-4089-9F3A-E124759F9FBA}"/>
              </a:ext>
            </a:extLst>
          </p:cNvPr>
          <p:cNvSpPr>
            <a:spLocks noGrp="1"/>
          </p:cNvSpPr>
          <p:nvPr>
            <p:ph type="sldNum" sz="quarter" idx="12"/>
          </p:nvPr>
        </p:nvSpPr>
        <p:spPr/>
        <p:txBody>
          <a:bodyPr/>
          <a:lstStyle/>
          <a:p>
            <a:fld id="{C73C8D7F-9C84-47C4-B132-BAD03B6622AA}" type="slidenum">
              <a:rPr lang="LID4096" smtClean="0"/>
              <a:t>21</a:t>
            </a:fld>
            <a:endParaRPr lang="LID4096"/>
          </a:p>
        </p:txBody>
      </p:sp>
    </p:spTree>
    <p:extLst>
      <p:ext uri="{BB962C8B-B14F-4D97-AF65-F5344CB8AC3E}">
        <p14:creationId xmlns:p14="http://schemas.microsoft.com/office/powerpoint/2010/main" val="886451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E519DD8-0D65-46B6-9C7E-579D79369BA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14888" y="4209510"/>
            <a:ext cx="3873779" cy="1846009"/>
          </a:xfrm>
          <a:prstGeom prst="rect">
            <a:avLst/>
          </a:prstGeom>
          <a:ln>
            <a:solidFill>
              <a:schemeClr val="bg2"/>
            </a:solidFill>
          </a:ln>
        </p:spPr>
      </p:pic>
      <p:sp>
        <p:nvSpPr>
          <p:cNvPr id="2" name="Slide Number Placeholder 1">
            <a:extLst>
              <a:ext uri="{FF2B5EF4-FFF2-40B4-BE49-F238E27FC236}">
                <a16:creationId xmlns:a16="http://schemas.microsoft.com/office/drawing/2014/main" id="{362F4AEE-D5C8-4AC3-ADF2-52E5E99EF80C}"/>
              </a:ext>
            </a:extLst>
          </p:cNvPr>
          <p:cNvSpPr>
            <a:spLocks noGrp="1"/>
          </p:cNvSpPr>
          <p:nvPr>
            <p:ph type="sldNum" sz="quarter" idx="12"/>
          </p:nvPr>
        </p:nvSpPr>
        <p:spPr/>
        <p:txBody>
          <a:bodyPr/>
          <a:lstStyle/>
          <a:p>
            <a:fld id="{C73C8D7F-9C84-47C4-B132-BAD03B6622AA}" type="slidenum">
              <a:rPr lang="LID4096" smtClean="0"/>
              <a:t>22</a:t>
            </a:fld>
            <a:endParaRPr lang="LID4096"/>
          </a:p>
        </p:txBody>
      </p:sp>
      <p:pic>
        <p:nvPicPr>
          <p:cNvPr id="3" name="Picture 2">
            <a:extLst>
              <a:ext uri="{FF2B5EF4-FFF2-40B4-BE49-F238E27FC236}">
                <a16:creationId xmlns:a16="http://schemas.microsoft.com/office/drawing/2014/main" id="{B0B8E068-C544-4008-A939-6D90CBD96C6D}"/>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49079" y="2665996"/>
            <a:ext cx="4437404" cy="1483043"/>
          </a:xfrm>
          <a:prstGeom prst="rect">
            <a:avLst/>
          </a:prstGeom>
          <a:ln>
            <a:solidFill>
              <a:schemeClr val="bg2"/>
            </a:solidFill>
          </a:ln>
        </p:spPr>
      </p:pic>
      <p:pic>
        <p:nvPicPr>
          <p:cNvPr id="4" name="Picture 3">
            <a:extLst>
              <a:ext uri="{FF2B5EF4-FFF2-40B4-BE49-F238E27FC236}">
                <a16:creationId xmlns:a16="http://schemas.microsoft.com/office/drawing/2014/main" id="{9DF831DD-F12C-4548-A84C-E90FBC9118FD}"/>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49079" y="1044928"/>
            <a:ext cx="4437404" cy="1527726"/>
          </a:xfrm>
          <a:prstGeom prst="rect">
            <a:avLst/>
          </a:prstGeom>
          <a:ln>
            <a:solidFill>
              <a:schemeClr val="bg2"/>
            </a:solidFill>
          </a:ln>
        </p:spPr>
      </p:pic>
      <p:pic>
        <p:nvPicPr>
          <p:cNvPr id="5" name="Picture 4">
            <a:extLst>
              <a:ext uri="{FF2B5EF4-FFF2-40B4-BE49-F238E27FC236}">
                <a16:creationId xmlns:a16="http://schemas.microsoft.com/office/drawing/2014/main" id="{F584C948-86DA-4F75-8CCC-A8F29330E8F2}"/>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83581" y="4226249"/>
            <a:ext cx="4402903" cy="1601708"/>
          </a:xfrm>
          <a:prstGeom prst="rect">
            <a:avLst/>
          </a:prstGeom>
          <a:ln>
            <a:solidFill>
              <a:schemeClr val="bg2"/>
            </a:solidFill>
          </a:ln>
        </p:spPr>
      </p:pic>
      <p:pic>
        <p:nvPicPr>
          <p:cNvPr id="6" name="Picture 5">
            <a:extLst>
              <a:ext uri="{FF2B5EF4-FFF2-40B4-BE49-F238E27FC236}">
                <a16:creationId xmlns:a16="http://schemas.microsoft.com/office/drawing/2014/main" id="{DA173BC5-4F6E-4E7C-BFD4-A0F468C99630}"/>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814888" y="1035803"/>
            <a:ext cx="3953429" cy="1440261"/>
          </a:xfrm>
          <a:prstGeom prst="rect">
            <a:avLst/>
          </a:prstGeom>
          <a:ln>
            <a:solidFill>
              <a:schemeClr val="bg2"/>
            </a:solidFill>
          </a:ln>
        </p:spPr>
      </p:pic>
      <p:pic>
        <p:nvPicPr>
          <p:cNvPr id="7" name="Picture 6">
            <a:extLst>
              <a:ext uri="{FF2B5EF4-FFF2-40B4-BE49-F238E27FC236}">
                <a16:creationId xmlns:a16="http://schemas.microsoft.com/office/drawing/2014/main" id="{45A21EF8-D06E-4B04-9D32-6365FDA40666}"/>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814888" y="2574664"/>
            <a:ext cx="3994247" cy="1574375"/>
          </a:xfrm>
          <a:prstGeom prst="rect">
            <a:avLst/>
          </a:prstGeom>
          <a:ln>
            <a:solidFill>
              <a:schemeClr val="bg2"/>
            </a:solidFill>
          </a:ln>
        </p:spPr>
      </p:pic>
      <p:sp>
        <p:nvSpPr>
          <p:cNvPr id="14" name="TextBox 13">
            <a:extLst>
              <a:ext uri="{FF2B5EF4-FFF2-40B4-BE49-F238E27FC236}">
                <a16:creationId xmlns:a16="http://schemas.microsoft.com/office/drawing/2014/main" id="{EB24718B-CDE0-4E38-98AB-D8CA5D3ADFB9}"/>
              </a:ext>
            </a:extLst>
          </p:cNvPr>
          <p:cNvSpPr txBox="1"/>
          <p:nvPr/>
        </p:nvSpPr>
        <p:spPr>
          <a:xfrm rot="20758813">
            <a:off x="2636338" y="2920495"/>
            <a:ext cx="4424609" cy="669414"/>
          </a:xfrm>
          <a:prstGeom prst="rect">
            <a:avLst/>
          </a:prstGeom>
          <a:solidFill>
            <a:schemeClr val="bg1">
              <a:lumMod val="85000"/>
            </a:schemeClr>
          </a:solidFill>
        </p:spPr>
        <p:txBody>
          <a:bodyPr wrap="none" rtlCol="0">
            <a:spAutoFit/>
          </a:bodyPr>
          <a:lstStyle/>
          <a:p>
            <a:pPr algn="ctr"/>
            <a:r>
              <a:rPr lang="en-US" sz="3750" dirty="0"/>
              <a:t>        Methods          </a:t>
            </a:r>
          </a:p>
        </p:txBody>
      </p:sp>
      <p:cxnSp>
        <p:nvCxnSpPr>
          <p:cNvPr id="9" name="Straight Connector 8">
            <a:extLst>
              <a:ext uri="{FF2B5EF4-FFF2-40B4-BE49-F238E27FC236}">
                <a16:creationId xmlns:a16="http://schemas.microsoft.com/office/drawing/2014/main" id="{F4B4E9A4-1AEA-46D0-A39B-EE89E4DE1F41}"/>
              </a:ext>
            </a:extLst>
          </p:cNvPr>
          <p:cNvCxnSpPr/>
          <p:nvPr/>
        </p:nvCxnSpPr>
        <p:spPr>
          <a:xfrm>
            <a:off x="2948050" y="2077439"/>
            <a:ext cx="1389413"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6984D9B5-CC82-4281-83B5-29AF54C7DE24}"/>
              </a:ext>
            </a:extLst>
          </p:cNvPr>
          <p:cNvCxnSpPr/>
          <p:nvPr/>
        </p:nvCxnSpPr>
        <p:spPr>
          <a:xfrm>
            <a:off x="1441368" y="3554433"/>
            <a:ext cx="1389413"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5" name="Straight Connector 14">
            <a:extLst>
              <a:ext uri="{FF2B5EF4-FFF2-40B4-BE49-F238E27FC236}">
                <a16:creationId xmlns:a16="http://schemas.microsoft.com/office/drawing/2014/main" id="{B28F667B-17D5-48BD-893B-3D3EB2FC3B0F}"/>
              </a:ext>
            </a:extLst>
          </p:cNvPr>
          <p:cNvCxnSpPr/>
          <p:nvPr/>
        </p:nvCxnSpPr>
        <p:spPr>
          <a:xfrm>
            <a:off x="1350818" y="5262995"/>
            <a:ext cx="1389413"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6" name="Straight Connector 15">
            <a:extLst>
              <a:ext uri="{FF2B5EF4-FFF2-40B4-BE49-F238E27FC236}">
                <a16:creationId xmlns:a16="http://schemas.microsoft.com/office/drawing/2014/main" id="{B4EC5470-932B-404D-A965-9BC4AA1F9EE7}"/>
              </a:ext>
            </a:extLst>
          </p:cNvPr>
          <p:cNvCxnSpPr/>
          <p:nvPr/>
        </p:nvCxnSpPr>
        <p:spPr>
          <a:xfrm>
            <a:off x="7419722" y="1896341"/>
            <a:ext cx="1389413"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7" name="Straight Connector 16">
            <a:extLst>
              <a:ext uri="{FF2B5EF4-FFF2-40B4-BE49-F238E27FC236}">
                <a16:creationId xmlns:a16="http://schemas.microsoft.com/office/drawing/2014/main" id="{6A5A1598-67D9-43CF-B4F1-66308126090B}"/>
              </a:ext>
            </a:extLst>
          </p:cNvPr>
          <p:cNvCxnSpPr/>
          <p:nvPr/>
        </p:nvCxnSpPr>
        <p:spPr>
          <a:xfrm>
            <a:off x="6818935" y="3417125"/>
            <a:ext cx="1389413"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8" name="Straight Connector 17">
            <a:extLst>
              <a:ext uri="{FF2B5EF4-FFF2-40B4-BE49-F238E27FC236}">
                <a16:creationId xmlns:a16="http://schemas.microsoft.com/office/drawing/2014/main" id="{95B14F8F-83FA-4737-B417-DE5044D10550}"/>
              </a:ext>
            </a:extLst>
          </p:cNvPr>
          <p:cNvCxnSpPr>
            <a:cxnSpLocks/>
          </p:cNvCxnSpPr>
          <p:nvPr/>
        </p:nvCxnSpPr>
        <p:spPr>
          <a:xfrm>
            <a:off x="4814888" y="5027102"/>
            <a:ext cx="1713572"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66145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836C5C-03CD-4BF8-9F16-98AADD761D3E}"/>
              </a:ext>
            </a:extLst>
          </p:cNvPr>
          <p:cNvSpPr>
            <a:spLocks noGrp="1"/>
          </p:cNvSpPr>
          <p:nvPr>
            <p:ph type="sldNum" sz="quarter" idx="12"/>
          </p:nvPr>
        </p:nvSpPr>
        <p:spPr/>
        <p:txBody>
          <a:bodyPr/>
          <a:lstStyle/>
          <a:p>
            <a:fld id="{C73C8D7F-9C84-47C4-B132-BAD03B6622AA}" type="slidenum">
              <a:rPr lang="LID4096" smtClean="0"/>
              <a:t>23</a:t>
            </a:fld>
            <a:endParaRPr lang="LID4096"/>
          </a:p>
        </p:txBody>
      </p:sp>
      <p:sp>
        <p:nvSpPr>
          <p:cNvPr id="6" name="Textfeld 7">
            <a:extLst>
              <a:ext uri="{FF2B5EF4-FFF2-40B4-BE49-F238E27FC236}">
                <a16:creationId xmlns:a16="http://schemas.microsoft.com/office/drawing/2014/main" id="{BCCFFE42-7460-46E6-8535-BFC120810D4F}"/>
              </a:ext>
            </a:extLst>
          </p:cNvPr>
          <p:cNvSpPr txBox="1"/>
          <p:nvPr/>
        </p:nvSpPr>
        <p:spPr>
          <a:xfrm>
            <a:off x="532627" y="5871602"/>
            <a:ext cx="1689464" cy="323165"/>
          </a:xfrm>
          <a:prstGeom prst="rect">
            <a:avLst/>
          </a:prstGeom>
          <a:noFill/>
        </p:spPr>
        <p:txBody>
          <a:bodyPr wrap="square" rtlCol="0">
            <a:spAutoFit/>
          </a:bodyPr>
          <a:lstStyle/>
          <a:p>
            <a:pPr algn="r" defTabSz="685800" eaLnBrk="1" fontAlgn="auto" hangingPunct="1">
              <a:spcBef>
                <a:spcPts val="0"/>
              </a:spcBef>
              <a:spcAft>
                <a:spcPts val="0"/>
              </a:spcAft>
              <a:defRPr/>
            </a:pPr>
            <a:r>
              <a:rPr lang="en-US" sz="1500" dirty="0">
                <a:solidFill>
                  <a:prstClr val="black"/>
                </a:solidFill>
                <a:latin typeface="Agency FB" panose="020B0503020202020204" pitchFamily="34" charset="0"/>
              </a:rPr>
              <a:t>Díaz et al. 2016. Nature. </a:t>
            </a:r>
          </a:p>
        </p:txBody>
      </p:sp>
      <p:pic>
        <p:nvPicPr>
          <p:cNvPr id="7" name="Picture 2" descr="Figure 2">
            <a:extLst>
              <a:ext uri="{FF2B5EF4-FFF2-40B4-BE49-F238E27FC236}">
                <a16:creationId xmlns:a16="http://schemas.microsoft.com/office/drawing/2014/main" id="{B1A94484-DFE3-4C96-89E8-1F63B6AE3F5E}"/>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332169" y="1753730"/>
            <a:ext cx="4275755" cy="30850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DCE8FF8-BCB7-498F-9EE9-0D0BAA01DDDA}"/>
              </a:ext>
            </a:extLst>
          </p:cNvPr>
          <p:cNvSpPr/>
          <p:nvPr/>
        </p:nvSpPr>
        <p:spPr>
          <a:xfrm>
            <a:off x="5653856" y="6033185"/>
            <a:ext cx="2889937" cy="323165"/>
          </a:xfrm>
          <a:prstGeom prst="rect">
            <a:avLst/>
          </a:prstGeom>
        </p:spPr>
        <p:txBody>
          <a:bodyPr wrap="square">
            <a:spAutoFit/>
          </a:bodyPr>
          <a:lstStyle/>
          <a:p>
            <a:r>
              <a:rPr lang="en-US" sz="1500" dirty="0" err="1">
                <a:solidFill>
                  <a:srgbClr val="222222"/>
                </a:solidFill>
                <a:latin typeface="Agency FB" panose="020B0503020202020204" pitchFamily="34" charset="0"/>
              </a:rPr>
              <a:t>Pigot</a:t>
            </a:r>
            <a:r>
              <a:rPr lang="en-US" sz="1500" dirty="0">
                <a:solidFill>
                  <a:srgbClr val="222222"/>
                </a:solidFill>
                <a:latin typeface="Agency FB" panose="020B0503020202020204" pitchFamily="34" charset="0"/>
              </a:rPr>
              <a:t> et al 2020. Nature Ecology &amp; Evolution.</a:t>
            </a:r>
            <a:endParaRPr lang="LID4096" sz="1500" dirty="0">
              <a:latin typeface="Agency FB" panose="020B0503020202020204" pitchFamily="34" charset="0"/>
            </a:endParaRPr>
          </a:p>
        </p:txBody>
      </p:sp>
      <p:grpSp>
        <p:nvGrpSpPr>
          <p:cNvPr id="13" name="Group 12">
            <a:extLst>
              <a:ext uri="{FF2B5EF4-FFF2-40B4-BE49-F238E27FC236}">
                <a16:creationId xmlns:a16="http://schemas.microsoft.com/office/drawing/2014/main" id="{D25E58D5-2A02-40EE-9D80-9B971E69C680}"/>
              </a:ext>
            </a:extLst>
          </p:cNvPr>
          <p:cNvGrpSpPr/>
          <p:nvPr/>
        </p:nvGrpSpPr>
        <p:grpSpPr>
          <a:xfrm>
            <a:off x="4607924" y="1935722"/>
            <a:ext cx="4147298" cy="3226258"/>
            <a:chOff x="5371976" y="2185754"/>
            <a:chExt cx="4892251" cy="3510663"/>
          </a:xfrm>
        </p:grpSpPr>
        <p:pic>
          <p:nvPicPr>
            <p:cNvPr id="8" name="Picture 4" descr="Fig. 1">
              <a:extLst>
                <a:ext uri="{FF2B5EF4-FFF2-40B4-BE49-F238E27FC236}">
                  <a16:creationId xmlns:a16="http://schemas.microsoft.com/office/drawing/2014/main" id="{CB821970-7B9D-4E67-86E3-FA3FED81888E}"/>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6130240" y="2185754"/>
              <a:ext cx="4133987" cy="320394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CC996CA-8098-428E-B15C-201DA62D4A38}"/>
                </a:ext>
              </a:extLst>
            </p:cNvPr>
            <p:cNvSpPr/>
            <p:nvPr/>
          </p:nvSpPr>
          <p:spPr>
            <a:xfrm>
              <a:off x="5371976" y="2335427"/>
              <a:ext cx="1226532" cy="11451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Rectangle 11">
              <a:extLst>
                <a:ext uri="{FF2B5EF4-FFF2-40B4-BE49-F238E27FC236}">
                  <a16:creationId xmlns:a16="http://schemas.microsoft.com/office/drawing/2014/main" id="{704D710E-131B-4CF4-B5E3-F16CBAAFFEB2}"/>
                </a:ext>
              </a:extLst>
            </p:cNvPr>
            <p:cNvSpPr/>
            <p:nvPr/>
          </p:nvSpPr>
          <p:spPr>
            <a:xfrm>
              <a:off x="5463190" y="4184424"/>
              <a:ext cx="1197142" cy="1511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4" name="Rectangle 13">
            <a:extLst>
              <a:ext uri="{FF2B5EF4-FFF2-40B4-BE49-F238E27FC236}">
                <a16:creationId xmlns:a16="http://schemas.microsoft.com/office/drawing/2014/main" id="{7ADD5169-E53F-4B2F-BDF0-8EDF9F26ABA0}"/>
              </a:ext>
            </a:extLst>
          </p:cNvPr>
          <p:cNvSpPr/>
          <p:nvPr/>
        </p:nvSpPr>
        <p:spPr>
          <a:xfrm>
            <a:off x="5461526" y="1230082"/>
            <a:ext cx="3082895" cy="380873"/>
          </a:xfrm>
          <a:prstGeom prst="rect">
            <a:avLst/>
          </a:prstGeom>
          <a:solidFill>
            <a:schemeClr val="bg1"/>
          </a:solidFill>
        </p:spPr>
        <p:txBody>
          <a:bodyPr wrap="none">
            <a:spAutoFit/>
          </a:bodyPr>
          <a:lstStyle/>
          <a:p>
            <a:r>
              <a:rPr lang="en-US" sz="1875" b="1" dirty="0"/>
              <a:t>The avian 3D - trait space</a:t>
            </a:r>
            <a:endParaRPr lang="LID4096" sz="1875" b="1" dirty="0"/>
          </a:p>
        </p:txBody>
      </p:sp>
      <p:sp>
        <p:nvSpPr>
          <p:cNvPr id="15" name="Rectangle 14">
            <a:extLst>
              <a:ext uri="{FF2B5EF4-FFF2-40B4-BE49-F238E27FC236}">
                <a16:creationId xmlns:a16="http://schemas.microsoft.com/office/drawing/2014/main" id="{3286F93B-E05C-4114-B9DB-0767D2189485}"/>
              </a:ext>
            </a:extLst>
          </p:cNvPr>
          <p:cNvSpPr/>
          <p:nvPr/>
        </p:nvSpPr>
        <p:spPr>
          <a:xfrm>
            <a:off x="673429" y="719916"/>
            <a:ext cx="3097323" cy="380873"/>
          </a:xfrm>
          <a:prstGeom prst="rect">
            <a:avLst/>
          </a:prstGeom>
          <a:solidFill>
            <a:schemeClr val="bg1"/>
          </a:solidFill>
        </p:spPr>
        <p:txBody>
          <a:bodyPr wrap="none">
            <a:spAutoFit/>
          </a:bodyPr>
          <a:lstStyle/>
          <a:p>
            <a:r>
              <a:rPr lang="en-US" sz="1875" b="1" dirty="0"/>
              <a:t>The plant 2D – trait space</a:t>
            </a:r>
            <a:endParaRPr lang="LID4096" sz="1875" b="1" dirty="0"/>
          </a:p>
        </p:txBody>
      </p:sp>
    </p:spTree>
    <p:extLst>
      <p:ext uri="{BB962C8B-B14F-4D97-AF65-F5344CB8AC3E}">
        <p14:creationId xmlns:p14="http://schemas.microsoft.com/office/powerpoint/2010/main" val="2335227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586" y="2943565"/>
            <a:ext cx="6460478" cy="3747077"/>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5070764" cy="2850119"/>
          </a:xfrm>
          <a:prstGeom prst="rect">
            <a:avLst/>
          </a:prstGeom>
        </p:spPr>
      </p:pic>
      <p:sp>
        <p:nvSpPr>
          <p:cNvPr id="4" name="TextBox 3"/>
          <p:cNvSpPr txBox="1"/>
          <p:nvPr/>
        </p:nvSpPr>
        <p:spPr>
          <a:xfrm>
            <a:off x="5346049" y="633586"/>
            <a:ext cx="3496502" cy="923330"/>
          </a:xfrm>
          <a:prstGeom prst="rect">
            <a:avLst/>
          </a:prstGeom>
          <a:noFill/>
        </p:spPr>
        <p:txBody>
          <a:bodyPr wrap="square" rtlCol="0">
            <a:spAutoFit/>
          </a:bodyPr>
          <a:lstStyle/>
          <a:p>
            <a:r>
              <a:rPr lang="en-US" b="1" dirty="0"/>
              <a:t>Sometimes Taxonomic and Functional Change in the same direction</a:t>
            </a:r>
          </a:p>
        </p:txBody>
      </p:sp>
    </p:spTree>
    <p:extLst>
      <p:ext uri="{BB962C8B-B14F-4D97-AF65-F5344CB8AC3E}">
        <p14:creationId xmlns:p14="http://schemas.microsoft.com/office/powerpoint/2010/main" val="1142648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9702" y="1969998"/>
            <a:ext cx="4790823" cy="4773424"/>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703" y="4195038"/>
            <a:ext cx="1624848" cy="1082555"/>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951908" y="4878851"/>
            <a:ext cx="1689502" cy="1126335"/>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7667" y="5829079"/>
            <a:ext cx="1474025" cy="982684"/>
          </a:xfrm>
          <a:prstGeom prst="rect">
            <a:avLst/>
          </a:prstGeom>
        </p:spPr>
      </p:pic>
      <p:pic>
        <p:nvPicPr>
          <p:cNvPr id="6" name="Picture 5"/>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2047151" y="5640969"/>
            <a:ext cx="1083546" cy="1157007"/>
          </a:xfrm>
          <a:prstGeom prst="rect">
            <a:avLst/>
          </a:prstGeom>
        </p:spPr>
      </p:pic>
      <p:pic>
        <p:nvPicPr>
          <p:cNvPr id="7" name="Picture 6"/>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197178" y="2257612"/>
            <a:ext cx="1932998" cy="1192623"/>
          </a:xfrm>
          <a:prstGeom prst="rect">
            <a:avLst/>
          </a:prstGeom>
        </p:spPr>
      </p:pic>
      <p:pic>
        <p:nvPicPr>
          <p:cNvPr id="8" name="Picture 7"/>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95154" y="2968134"/>
            <a:ext cx="1139946" cy="959834"/>
          </a:xfrm>
          <a:prstGeom prst="rect">
            <a:avLst/>
          </a:prstGeom>
        </p:spPr>
      </p:pic>
      <p:pic>
        <p:nvPicPr>
          <p:cNvPr id="10" name="Picture 9"/>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463530" y="517236"/>
            <a:ext cx="3862215" cy="2563545"/>
          </a:xfrm>
          <a:prstGeom prst="rect">
            <a:avLst/>
          </a:prstGeom>
        </p:spPr>
      </p:pic>
      <p:pic>
        <p:nvPicPr>
          <p:cNvPr id="11" name="Picture 10"/>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809557" y="2410556"/>
            <a:ext cx="1867185" cy="1867185"/>
          </a:xfrm>
          <a:prstGeom prst="rect">
            <a:avLst/>
          </a:prstGeom>
        </p:spPr>
      </p:pic>
      <p:pic>
        <p:nvPicPr>
          <p:cNvPr id="12" name="Picture 11"/>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229137" y="1281981"/>
            <a:ext cx="1944855" cy="1944855"/>
          </a:xfrm>
          <a:prstGeom prst="rect">
            <a:avLst/>
          </a:prstGeom>
        </p:spPr>
      </p:pic>
      <p:pic>
        <p:nvPicPr>
          <p:cNvPr id="13" name="Picture 12"/>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4763594" y="103451"/>
            <a:ext cx="2313541" cy="1542360"/>
          </a:xfrm>
          <a:prstGeom prst="rect">
            <a:avLst/>
          </a:prstGeom>
        </p:spPr>
      </p:pic>
      <p:pic>
        <p:nvPicPr>
          <p:cNvPr id="9" name="Picture 8"/>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5306358" y="4398745"/>
            <a:ext cx="3682711" cy="2413018"/>
          </a:xfrm>
          <a:prstGeom prst="rect">
            <a:avLst/>
          </a:prstGeom>
        </p:spPr>
      </p:pic>
      <p:sp>
        <p:nvSpPr>
          <p:cNvPr id="14" name="TextBox 13"/>
          <p:cNvSpPr txBox="1"/>
          <p:nvPr/>
        </p:nvSpPr>
        <p:spPr>
          <a:xfrm>
            <a:off x="198687" y="160628"/>
            <a:ext cx="3696928" cy="1477328"/>
          </a:xfrm>
          <a:prstGeom prst="rect">
            <a:avLst/>
          </a:prstGeom>
          <a:noFill/>
        </p:spPr>
        <p:txBody>
          <a:bodyPr wrap="square" rtlCol="0">
            <a:spAutoFit/>
          </a:bodyPr>
          <a:lstStyle/>
          <a:p>
            <a:r>
              <a:rPr lang="en-US" b="1" dirty="0"/>
              <a:t>Sometimes change in the opposite direction</a:t>
            </a:r>
          </a:p>
          <a:p>
            <a:endParaRPr lang="en-US" b="1" dirty="0"/>
          </a:p>
          <a:p>
            <a:r>
              <a:rPr lang="en-US" b="1" dirty="0"/>
              <a:t>(Not always loss of Functional [or Phylogenetic] Diversity)</a:t>
            </a:r>
          </a:p>
        </p:txBody>
      </p:sp>
    </p:spTree>
    <p:extLst>
      <p:ext uri="{BB962C8B-B14F-4D97-AF65-F5344CB8AC3E}">
        <p14:creationId xmlns:p14="http://schemas.microsoft.com/office/powerpoint/2010/main" val="319975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78054" y="797130"/>
            <a:ext cx="3112404" cy="2716091"/>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0" y="4713048"/>
            <a:ext cx="4244741" cy="1601775"/>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350619" y="325492"/>
            <a:ext cx="4654956" cy="5393542"/>
          </a:xfrm>
          <a:prstGeom prst="rect">
            <a:avLst/>
          </a:prstGeom>
        </p:spPr>
      </p:pic>
    </p:spTree>
    <p:extLst>
      <p:ext uri="{BB962C8B-B14F-4D97-AF65-F5344CB8AC3E}">
        <p14:creationId xmlns:p14="http://schemas.microsoft.com/office/powerpoint/2010/main" val="79834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91926" y="1028646"/>
            <a:ext cx="7288304" cy="5156493"/>
          </a:xfrm>
          <a:prstGeom prst="rect">
            <a:avLst/>
          </a:prstGeom>
        </p:spPr>
      </p:pic>
      <p:sp>
        <p:nvSpPr>
          <p:cNvPr id="7" name="TextBox 6"/>
          <p:cNvSpPr txBox="1"/>
          <p:nvPr/>
        </p:nvSpPr>
        <p:spPr>
          <a:xfrm>
            <a:off x="1431985" y="188134"/>
            <a:ext cx="4745402" cy="400110"/>
          </a:xfrm>
          <a:prstGeom prst="rect">
            <a:avLst/>
          </a:prstGeom>
          <a:noFill/>
        </p:spPr>
        <p:txBody>
          <a:bodyPr wrap="none" rtlCol="0">
            <a:spAutoFit/>
          </a:bodyPr>
          <a:lstStyle/>
          <a:p>
            <a:r>
              <a:rPr lang="en-US" sz="2000" b="1" dirty="0"/>
              <a:t>(at least) Two kinds of scale matter….</a:t>
            </a:r>
          </a:p>
        </p:txBody>
      </p:sp>
      <p:sp>
        <p:nvSpPr>
          <p:cNvPr id="8" name="TextBox 7"/>
          <p:cNvSpPr txBox="1"/>
          <p:nvPr/>
        </p:nvSpPr>
        <p:spPr>
          <a:xfrm>
            <a:off x="4045789" y="6374921"/>
            <a:ext cx="4874091" cy="369332"/>
          </a:xfrm>
          <a:prstGeom prst="rect">
            <a:avLst/>
          </a:prstGeom>
          <a:noFill/>
        </p:spPr>
        <p:txBody>
          <a:bodyPr wrap="none" rtlCol="0">
            <a:spAutoFit/>
          </a:bodyPr>
          <a:lstStyle/>
          <a:p>
            <a:r>
              <a:rPr lang="en-US" dirty="0" err="1"/>
              <a:t>Weiher</a:t>
            </a:r>
            <a:r>
              <a:rPr lang="en-US" dirty="0"/>
              <a:t> and </a:t>
            </a:r>
            <a:r>
              <a:rPr lang="en-US" dirty="0" err="1"/>
              <a:t>Keddy</a:t>
            </a:r>
            <a:r>
              <a:rPr lang="en-US" dirty="0"/>
              <a:t> 1995, Swenson et al. 2007</a:t>
            </a:r>
          </a:p>
        </p:txBody>
      </p:sp>
    </p:spTree>
    <p:extLst>
      <p:ext uri="{BB962C8B-B14F-4D97-AF65-F5344CB8AC3E}">
        <p14:creationId xmlns:p14="http://schemas.microsoft.com/office/powerpoint/2010/main" val="532412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974" y="1143000"/>
            <a:ext cx="6181006" cy="5062940"/>
          </a:xfrm>
          <a:prstGeom prst="rect">
            <a:avLst/>
          </a:prstGeom>
        </p:spPr>
      </p:pic>
      <p:sp>
        <p:nvSpPr>
          <p:cNvPr id="3" name="TextBox 2"/>
          <p:cNvSpPr txBox="1"/>
          <p:nvPr/>
        </p:nvSpPr>
        <p:spPr>
          <a:xfrm>
            <a:off x="7039155" y="6288657"/>
            <a:ext cx="1920141" cy="369332"/>
          </a:xfrm>
          <a:prstGeom prst="rect">
            <a:avLst/>
          </a:prstGeom>
          <a:noFill/>
        </p:spPr>
        <p:txBody>
          <a:bodyPr wrap="none" rtlCol="0">
            <a:spAutoFit/>
          </a:bodyPr>
          <a:lstStyle/>
          <a:p>
            <a:r>
              <a:rPr lang="en-US" dirty="0"/>
              <a:t>Wang et al. 2013</a:t>
            </a:r>
          </a:p>
        </p:txBody>
      </p:sp>
      <p:sp>
        <p:nvSpPr>
          <p:cNvPr id="4" name="TextBox 3"/>
          <p:cNvSpPr txBox="1"/>
          <p:nvPr/>
        </p:nvSpPr>
        <p:spPr>
          <a:xfrm>
            <a:off x="1647645" y="186270"/>
            <a:ext cx="6378669" cy="369332"/>
          </a:xfrm>
          <a:prstGeom prst="rect">
            <a:avLst/>
          </a:prstGeom>
          <a:noFill/>
        </p:spPr>
        <p:txBody>
          <a:bodyPr wrap="none" rtlCol="0">
            <a:spAutoFit/>
          </a:bodyPr>
          <a:lstStyle/>
          <a:p>
            <a:r>
              <a:rPr lang="en-US" b="1" dirty="0"/>
              <a:t>Comparing diversity-area relationships in forest plots….</a:t>
            </a:r>
          </a:p>
        </p:txBody>
      </p:sp>
    </p:spTree>
    <p:extLst>
      <p:ext uri="{BB962C8B-B14F-4D97-AF65-F5344CB8AC3E}">
        <p14:creationId xmlns:p14="http://schemas.microsoft.com/office/powerpoint/2010/main" val="291904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F2EF0C-4647-41EB-81D5-F5A4FB7E5713}"/>
              </a:ext>
            </a:extLst>
          </p:cNvPr>
          <p:cNvSpPr>
            <a:spLocks noGrp="1"/>
          </p:cNvSpPr>
          <p:nvPr>
            <p:ph type="sldNum" sz="quarter" idx="12"/>
          </p:nvPr>
        </p:nvSpPr>
        <p:spPr/>
        <p:txBody>
          <a:bodyPr/>
          <a:lstStyle/>
          <a:p>
            <a:fld id="{C73C8D7F-9C84-47C4-B132-BAD03B6622AA}" type="slidenum">
              <a:rPr lang="LID4096" smtClean="0"/>
              <a:t>29</a:t>
            </a:fld>
            <a:endParaRPr lang="LID4096"/>
          </a:p>
        </p:txBody>
      </p:sp>
      <p:pic>
        <p:nvPicPr>
          <p:cNvPr id="5" name="Picture 4" descr="Graphical user interface, text, application&#10;&#10;Description automatically generated">
            <a:extLst>
              <a:ext uri="{FF2B5EF4-FFF2-40B4-BE49-F238E27FC236}">
                <a16:creationId xmlns:a16="http://schemas.microsoft.com/office/drawing/2014/main" id="{9061E3CF-C843-44E6-8A5D-B56BF140587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39213" y="1806775"/>
            <a:ext cx="4913450" cy="2083377"/>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CE218C4C-4F13-478B-B4A1-7A9891C67D3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42503" y="4063764"/>
            <a:ext cx="4309823" cy="2292586"/>
          </a:xfrm>
          <a:prstGeom prst="rect">
            <a:avLst/>
          </a:prstGeom>
        </p:spPr>
      </p:pic>
      <p:sp>
        <p:nvSpPr>
          <p:cNvPr id="10" name="TextBox 9"/>
          <p:cNvSpPr txBox="1"/>
          <p:nvPr/>
        </p:nvSpPr>
        <p:spPr>
          <a:xfrm>
            <a:off x="1258529" y="678426"/>
            <a:ext cx="6199774" cy="461665"/>
          </a:xfrm>
          <a:prstGeom prst="rect">
            <a:avLst/>
          </a:prstGeom>
          <a:noFill/>
        </p:spPr>
        <p:txBody>
          <a:bodyPr wrap="none" rtlCol="0">
            <a:spAutoFit/>
          </a:bodyPr>
          <a:lstStyle/>
          <a:p>
            <a:r>
              <a:rPr lang="en-US" sz="2400" b="1" dirty="0"/>
              <a:t>Roles of Traits in Ecosystem Functions? </a:t>
            </a:r>
          </a:p>
        </p:txBody>
      </p:sp>
    </p:spTree>
    <p:extLst>
      <p:ext uri="{BB962C8B-B14F-4D97-AF65-F5344CB8AC3E}">
        <p14:creationId xmlns:p14="http://schemas.microsoft.com/office/powerpoint/2010/main" val="3288980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71788" y="1070021"/>
            <a:ext cx="8917744" cy="4155779"/>
          </a:xfrm>
          <a:prstGeom prst="rect">
            <a:avLst/>
          </a:prstGeom>
        </p:spPr>
      </p:pic>
      <p:sp>
        <p:nvSpPr>
          <p:cNvPr id="3" name="Rectangle 2"/>
          <p:cNvSpPr/>
          <p:nvPr/>
        </p:nvSpPr>
        <p:spPr>
          <a:xfrm>
            <a:off x="551678" y="6417945"/>
            <a:ext cx="8357964" cy="430887"/>
          </a:xfrm>
          <a:prstGeom prst="rect">
            <a:avLst/>
          </a:prstGeom>
        </p:spPr>
        <p:txBody>
          <a:bodyPr wrap="square">
            <a:spAutoFit/>
          </a:bodyPr>
          <a:lstStyle/>
          <a:p>
            <a:r>
              <a:rPr lang="en-US" sz="1100" dirty="0"/>
              <a:t>Reprinted by permission from Macmillan Publishers Ltd: Newbold, T., et al. 2015. Global effects of land use on local terrestrial biodiversity. Nature, 520: 45-50.</a:t>
            </a:r>
          </a:p>
        </p:txBody>
      </p:sp>
      <p:sp>
        <p:nvSpPr>
          <p:cNvPr id="4" name="TextBox 3"/>
          <p:cNvSpPr txBox="1"/>
          <p:nvPr/>
        </p:nvSpPr>
        <p:spPr>
          <a:xfrm>
            <a:off x="214530" y="-24935"/>
            <a:ext cx="7564507" cy="584775"/>
          </a:xfrm>
          <a:prstGeom prst="rect">
            <a:avLst/>
          </a:prstGeom>
          <a:noFill/>
        </p:spPr>
        <p:txBody>
          <a:bodyPr wrap="none" rtlCol="0">
            <a:spAutoFit/>
          </a:bodyPr>
          <a:lstStyle/>
          <a:p>
            <a:r>
              <a:rPr lang="en-US" sz="3200" b="1" dirty="0"/>
              <a:t>Is there biodiversity loss at smaller scales??</a:t>
            </a:r>
          </a:p>
        </p:txBody>
      </p:sp>
      <p:grpSp>
        <p:nvGrpSpPr>
          <p:cNvPr id="8" name="Group 7"/>
          <p:cNvGrpSpPr/>
          <p:nvPr/>
        </p:nvGrpSpPr>
        <p:grpSpPr>
          <a:xfrm>
            <a:off x="798033" y="464998"/>
            <a:ext cx="7865254" cy="5769865"/>
            <a:chOff x="901876" y="615976"/>
            <a:chExt cx="8450415" cy="6242021"/>
          </a:xfrm>
        </p:grpSpPr>
        <p:grpSp>
          <p:nvGrpSpPr>
            <p:cNvPr id="9" name="Group 8"/>
            <p:cNvGrpSpPr/>
            <p:nvPr/>
          </p:nvGrpSpPr>
          <p:grpSpPr>
            <a:xfrm>
              <a:off x="4739952" y="1103791"/>
              <a:ext cx="4161020" cy="5019869"/>
              <a:chOff x="2948040" y="110381"/>
              <a:chExt cx="4814596" cy="6018246"/>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8040" y="110381"/>
                <a:ext cx="4814596" cy="6018246"/>
              </a:xfrm>
              <a:prstGeom prst="rect">
                <a:avLst/>
              </a:prstGeom>
            </p:spPr>
          </p:pic>
          <p:sp>
            <p:nvSpPr>
              <p:cNvPr id="28" name="Rectangle 27"/>
              <p:cNvSpPr/>
              <p:nvPr/>
            </p:nvSpPr>
            <p:spPr>
              <a:xfrm>
                <a:off x="3973677" y="4969150"/>
                <a:ext cx="2629562" cy="774877"/>
              </a:xfrm>
              <a:prstGeom prst="rect">
                <a:avLst/>
              </a:prstGeom>
            </p:spPr>
            <p:txBody>
              <a:bodyPr wrap="square">
                <a:spAutoFit/>
              </a:bodyPr>
              <a:lstStyle/>
              <a:p>
                <a:r>
                  <a:rPr lang="en-US" sz="1200" b="1" i="1" dirty="0"/>
                  <a:t>Public Domain, https://commons.wikimedia.org/w/index.php?curid=362363</a:t>
                </a:r>
              </a:p>
            </p:txBody>
          </p:sp>
        </p:grpSp>
        <p:grpSp>
          <p:nvGrpSpPr>
            <p:cNvPr id="10" name="Group 9"/>
            <p:cNvGrpSpPr/>
            <p:nvPr/>
          </p:nvGrpSpPr>
          <p:grpSpPr>
            <a:xfrm>
              <a:off x="901876" y="615976"/>
              <a:ext cx="8450415" cy="6242021"/>
              <a:chOff x="2449689" y="590243"/>
              <a:chExt cx="8247545" cy="6103333"/>
            </a:xfrm>
          </p:grpSpPr>
          <p:grpSp>
            <p:nvGrpSpPr>
              <p:cNvPr id="11" name="Group 10"/>
              <p:cNvGrpSpPr/>
              <p:nvPr/>
            </p:nvGrpSpPr>
            <p:grpSpPr>
              <a:xfrm>
                <a:off x="2449689" y="590243"/>
                <a:ext cx="8247545" cy="6103333"/>
                <a:chOff x="3290835" y="1710062"/>
                <a:chExt cx="7852040" cy="5938079"/>
              </a:xfrm>
            </p:grpSpPr>
            <p:sp>
              <p:nvSpPr>
                <p:cNvPr id="13" name="Rectangle 12"/>
                <p:cNvSpPr/>
                <p:nvPr/>
              </p:nvSpPr>
              <p:spPr>
                <a:xfrm>
                  <a:off x="3290836" y="1710062"/>
                  <a:ext cx="7852039" cy="593807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290835" y="1710063"/>
                  <a:ext cx="7830113" cy="5697161"/>
                  <a:chOff x="2434350" y="567004"/>
                  <a:chExt cx="6209982" cy="4670422"/>
                </a:xfrm>
              </p:grpSpPr>
              <p:sp>
                <p:nvSpPr>
                  <p:cNvPr id="15" name="Rectangle 14"/>
                  <p:cNvSpPr/>
                  <p:nvPr/>
                </p:nvSpPr>
                <p:spPr>
                  <a:xfrm>
                    <a:off x="2461869" y="578579"/>
                    <a:ext cx="430730" cy="4582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p:cNvGrpSpPr/>
                  <p:nvPr/>
                </p:nvGrpSpPr>
                <p:grpSpPr>
                  <a:xfrm>
                    <a:off x="2434350" y="567004"/>
                    <a:ext cx="6209982" cy="4582672"/>
                    <a:chOff x="2434350" y="567004"/>
                    <a:chExt cx="6209982" cy="4582672"/>
                  </a:xfrm>
                </p:grpSpPr>
                <p:grpSp>
                  <p:nvGrpSpPr>
                    <p:cNvPr id="18" name="Group 17"/>
                    <p:cNvGrpSpPr/>
                    <p:nvPr/>
                  </p:nvGrpSpPr>
                  <p:grpSpPr>
                    <a:xfrm>
                      <a:off x="2865573" y="567004"/>
                      <a:ext cx="5778759" cy="4582672"/>
                      <a:chOff x="3154659" y="190982"/>
                      <a:chExt cx="5778759" cy="4582672"/>
                    </a:xfrm>
                  </p:grpSpPr>
                  <p:grpSp>
                    <p:nvGrpSpPr>
                      <p:cNvPr id="20" name="Group 19"/>
                      <p:cNvGrpSpPr/>
                      <p:nvPr/>
                    </p:nvGrpSpPr>
                    <p:grpSpPr>
                      <a:xfrm>
                        <a:off x="3154659" y="190982"/>
                        <a:ext cx="5778759" cy="4582672"/>
                        <a:chOff x="3025277" y="791760"/>
                        <a:chExt cx="5778759" cy="4582672"/>
                      </a:xfrm>
                    </p:grpSpPr>
                    <p:pic>
                      <p:nvPicPr>
                        <p:cNvPr id="25" name="Picture 2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025277" y="791760"/>
                          <a:ext cx="5778759" cy="4180067"/>
                        </a:xfrm>
                        <a:prstGeom prst="rect">
                          <a:avLst/>
                        </a:prstGeom>
                      </p:spPr>
                    </p:pic>
                    <p:sp>
                      <p:nvSpPr>
                        <p:cNvPr id="26" name="Rectangle 25"/>
                        <p:cNvSpPr/>
                        <p:nvPr/>
                      </p:nvSpPr>
                      <p:spPr>
                        <a:xfrm>
                          <a:off x="3029087" y="4958133"/>
                          <a:ext cx="5749153" cy="416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p:cNvSpPr txBox="1"/>
                      <p:nvPr/>
                    </p:nvSpPr>
                    <p:spPr>
                      <a:xfrm>
                        <a:off x="3804568" y="4142066"/>
                        <a:ext cx="609219" cy="302771"/>
                      </a:xfrm>
                      <a:prstGeom prst="rect">
                        <a:avLst/>
                      </a:prstGeom>
                      <a:noFill/>
                    </p:spPr>
                    <p:txBody>
                      <a:bodyPr wrap="none" rtlCol="0">
                        <a:spAutoFit/>
                      </a:bodyPr>
                      <a:lstStyle/>
                      <a:p>
                        <a:r>
                          <a:rPr lang="en-US" b="1" i="1" dirty="0"/>
                          <a:t>~1700</a:t>
                        </a:r>
                      </a:p>
                    </p:txBody>
                  </p:sp>
                  <p:sp>
                    <p:nvSpPr>
                      <p:cNvPr id="22" name="TextBox 21"/>
                      <p:cNvSpPr txBox="1"/>
                      <p:nvPr/>
                    </p:nvSpPr>
                    <p:spPr>
                      <a:xfrm>
                        <a:off x="5256071" y="4142066"/>
                        <a:ext cx="517684" cy="302771"/>
                      </a:xfrm>
                      <a:prstGeom prst="rect">
                        <a:avLst/>
                      </a:prstGeom>
                      <a:noFill/>
                    </p:spPr>
                    <p:txBody>
                      <a:bodyPr wrap="none" rtlCol="0">
                        <a:spAutoFit/>
                      </a:bodyPr>
                      <a:lstStyle/>
                      <a:p>
                        <a:r>
                          <a:rPr lang="en-US" b="1" i="1" dirty="0"/>
                          <a:t>1850</a:t>
                        </a:r>
                      </a:p>
                    </p:txBody>
                  </p:sp>
                  <p:sp>
                    <p:nvSpPr>
                      <p:cNvPr id="23" name="TextBox 22"/>
                      <p:cNvSpPr txBox="1"/>
                      <p:nvPr/>
                    </p:nvSpPr>
                    <p:spPr>
                      <a:xfrm>
                        <a:off x="6592158" y="4120378"/>
                        <a:ext cx="517684" cy="302771"/>
                      </a:xfrm>
                      <a:prstGeom prst="rect">
                        <a:avLst/>
                      </a:prstGeom>
                      <a:noFill/>
                    </p:spPr>
                    <p:txBody>
                      <a:bodyPr wrap="none" rtlCol="0">
                        <a:spAutoFit/>
                      </a:bodyPr>
                      <a:lstStyle/>
                      <a:p>
                        <a:r>
                          <a:rPr lang="en-US" b="1" i="1" dirty="0"/>
                          <a:t>1950</a:t>
                        </a:r>
                      </a:p>
                    </p:txBody>
                  </p:sp>
                  <p:sp>
                    <p:nvSpPr>
                      <p:cNvPr id="24" name="TextBox 23"/>
                      <p:cNvSpPr txBox="1"/>
                      <p:nvPr/>
                    </p:nvSpPr>
                    <p:spPr>
                      <a:xfrm>
                        <a:off x="7798395" y="4095768"/>
                        <a:ext cx="690990" cy="302771"/>
                      </a:xfrm>
                      <a:prstGeom prst="rect">
                        <a:avLst/>
                      </a:prstGeom>
                      <a:noFill/>
                    </p:spPr>
                    <p:txBody>
                      <a:bodyPr wrap="none" rtlCol="0">
                        <a:spAutoFit/>
                      </a:bodyPr>
                      <a:lstStyle/>
                      <a:p>
                        <a:r>
                          <a:rPr lang="en-US" b="1" i="1" dirty="0"/>
                          <a:t>~Today</a:t>
                        </a:r>
                      </a:p>
                    </p:txBody>
                  </p:sp>
                </p:grpSp>
                <p:sp>
                  <p:nvSpPr>
                    <p:cNvPr id="19" name="TextBox 18"/>
                    <p:cNvSpPr txBox="1"/>
                    <p:nvPr/>
                  </p:nvSpPr>
                  <p:spPr>
                    <a:xfrm rot="16200000">
                      <a:off x="1373506" y="2610858"/>
                      <a:ext cx="2575921" cy="454233"/>
                    </a:xfrm>
                    <a:prstGeom prst="rect">
                      <a:avLst/>
                    </a:prstGeom>
                    <a:noFill/>
                  </p:spPr>
                  <p:txBody>
                    <a:bodyPr wrap="none" rtlCol="0">
                      <a:spAutoFit/>
                    </a:bodyPr>
                    <a:lstStyle/>
                    <a:p>
                      <a:r>
                        <a:rPr lang="en-US" sz="2400" b="1" dirty="0"/>
                        <a:t>Number of Species</a:t>
                      </a:r>
                    </a:p>
                  </p:txBody>
                </p:sp>
              </p:grpSp>
              <p:sp>
                <p:nvSpPr>
                  <p:cNvPr id="17" name="TextBox 16"/>
                  <p:cNvSpPr txBox="1"/>
                  <p:nvPr/>
                </p:nvSpPr>
                <p:spPr>
                  <a:xfrm>
                    <a:off x="5601191" y="4775761"/>
                    <a:ext cx="721993" cy="461665"/>
                  </a:xfrm>
                  <a:prstGeom prst="rect">
                    <a:avLst/>
                  </a:prstGeom>
                  <a:noFill/>
                </p:spPr>
                <p:txBody>
                  <a:bodyPr wrap="none" rtlCol="0">
                    <a:spAutoFit/>
                  </a:bodyPr>
                  <a:lstStyle/>
                  <a:p>
                    <a:r>
                      <a:rPr lang="en-US" sz="2400" b="1" dirty="0"/>
                      <a:t>Year</a:t>
                    </a:r>
                  </a:p>
                </p:txBody>
              </p:sp>
            </p:grpSp>
          </p:grpSp>
          <p:sp>
            <p:nvSpPr>
              <p:cNvPr id="12" name="Rectangle 11"/>
              <p:cNvSpPr/>
              <p:nvPr/>
            </p:nvSpPr>
            <p:spPr>
              <a:xfrm>
                <a:off x="2845837" y="6231913"/>
                <a:ext cx="7675407" cy="455790"/>
              </a:xfrm>
              <a:prstGeom prst="rect">
                <a:avLst/>
              </a:prstGeom>
            </p:spPr>
            <p:txBody>
              <a:bodyPr wrap="square">
                <a:spAutoFit/>
              </a:bodyPr>
              <a:lstStyle/>
              <a:p>
                <a:r>
                  <a:rPr lang="en-US" sz="1050" dirty="0"/>
                  <a:t>Data from: Knapp, S., et al. 2016. Increasing species richness but decreasing phylogenetic richness and </a:t>
                </a:r>
                <a:r>
                  <a:rPr lang="en-US" sz="900" dirty="0"/>
                  <a:t>divergence</a:t>
                </a:r>
                <a:r>
                  <a:rPr lang="en-US" sz="1050" dirty="0"/>
                  <a:t> over a 320‐year period of urbanization. Journal of Applied Ecology. doi:10.1111/1365-2664.12826</a:t>
                </a:r>
              </a:p>
            </p:txBody>
          </p:sp>
        </p:grpSp>
      </p:grpSp>
    </p:spTree>
    <p:extLst>
      <p:ext uri="{BB962C8B-B14F-4D97-AF65-F5344CB8AC3E}">
        <p14:creationId xmlns:p14="http://schemas.microsoft.com/office/powerpoint/2010/main" val="36363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mmary of the form of diversity – function relationships. Most... |  Download Scientific Diagram"/>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0" y="3749965"/>
            <a:ext cx="8645582" cy="32696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18730" y="0"/>
            <a:ext cx="2376544" cy="3469757"/>
          </a:xfrm>
          <a:prstGeom prst="rect">
            <a:avLst/>
          </a:prstGeom>
        </p:spPr>
      </p:pic>
    </p:spTree>
    <p:extLst>
      <p:ext uri="{BB962C8B-B14F-4D97-AF65-F5344CB8AC3E}">
        <p14:creationId xmlns:p14="http://schemas.microsoft.com/office/powerpoint/2010/main" val="395547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65071" y="3036259"/>
            <a:ext cx="2518886" cy="2910898"/>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98079" y="2830273"/>
            <a:ext cx="1948873" cy="3116884"/>
          </a:xfrm>
          <a:prstGeom prst="rect">
            <a:avLst/>
          </a:prstGeom>
        </p:spPr>
      </p:pic>
      <p:sp>
        <p:nvSpPr>
          <p:cNvPr id="4" name="Rectangle 3"/>
          <p:cNvSpPr/>
          <p:nvPr/>
        </p:nvSpPr>
        <p:spPr>
          <a:xfrm>
            <a:off x="563416" y="880009"/>
            <a:ext cx="7208982" cy="1477328"/>
          </a:xfrm>
          <a:prstGeom prst="rect">
            <a:avLst/>
          </a:prstGeom>
        </p:spPr>
        <p:txBody>
          <a:bodyPr wrap="square">
            <a:spAutoFit/>
          </a:bodyPr>
          <a:lstStyle/>
          <a:p>
            <a:r>
              <a:rPr lang="en-US" dirty="0"/>
              <a:t>“simple communities were more easily upset than that of richer ones; that is, more subject to destructive oscillations in populations, and more vulnerable to invasions” </a:t>
            </a:r>
          </a:p>
          <a:p>
            <a:endParaRPr lang="en-US" dirty="0"/>
          </a:p>
          <a:p>
            <a:r>
              <a:rPr lang="en-US" dirty="0"/>
              <a:t>												C. Elton 1958</a:t>
            </a:r>
          </a:p>
        </p:txBody>
      </p:sp>
      <p:sp>
        <p:nvSpPr>
          <p:cNvPr id="5" name="TextBox 4"/>
          <p:cNvSpPr txBox="1"/>
          <p:nvPr/>
        </p:nvSpPr>
        <p:spPr>
          <a:xfrm>
            <a:off x="1634836" y="369455"/>
            <a:ext cx="4224233" cy="369332"/>
          </a:xfrm>
          <a:prstGeom prst="rect">
            <a:avLst/>
          </a:prstGeom>
          <a:noFill/>
        </p:spPr>
        <p:txBody>
          <a:bodyPr wrap="none" rtlCol="0">
            <a:spAutoFit/>
          </a:bodyPr>
          <a:lstStyle/>
          <a:p>
            <a:r>
              <a:rPr lang="en-US" b="1" dirty="0"/>
              <a:t>Biodiversity and Ecosystem Stability</a:t>
            </a:r>
          </a:p>
        </p:txBody>
      </p:sp>
      <p:sp>
        <p:nvSpPr>
          <p:cNvPr id="6" name="TextBox 5"/>
          <p:cNvSpPr txBox="1"/>
          <p:nvPr/>
        </p:nvSpPr>
        <p:spPr>
          <a:xfrm>
            <a:off x="6705600" y="6308559"/>
            <a:ext cx="1826141" cy="369332"/>
          </a:xfrm>
          <a:prstGeom prst="rect">
            <a:avLst/>
          </a:prstGeom>
          <a:noFill/>
        </p:spPr>
        <p:txBody>
          <a:bodyPr wrap="none" rtlCol="0">
            <a:spAutoFit/>
          </a:bodyPr>
          <a:lstStyle/>
          <a:p>
            <a:r>
              <a:rPr lang="en-US" dirty="0"/>
              <a:t>MacArthur 1955</a:t>
            </a:r>
          </a:p>
        </p:txBody>
      </p:sp>
    </p:spTree>
    <p:extLst>
      <p:ext uri="{BB962C8B-B14F-4D97-AF65-F5344CB8AC3E}">
        <p14:creationId xmlns:p14="http://schemas.microsoft.com/office/powerpoint/2010/main" val="2063627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305" y="1072861"/>
            <a:ext cx="6524625" cy="1885950"/>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701309" y="3418746"/>
            <a:ext cx="4072187" cy="3235086"/>
          </a:xfrm>
          <a:prstGeom prst="rect">
            <a:avLst/>
          </a:prstGeom>
        </p:spPr>
      </p:pic>
      <p:sp>
        <p:nvSpPr>
          <p:cNvPr id="4" name="TextBox 3"/>
          <p:cNvSpPr txBox="1"/>
          <p:nvPr/>
        </p:nvSpPr>
        <p:spPr>
          <a:xfrm>
            <a:off x="5126182" y="6469166"/>
            <a:ext cx="1950748" cy="369332"/>
          </a:xfrm>
          <a:prstGeom prst="rect">
            <a:avLst/>
          </a:prstGeom>
          <a:noFill/>
        </p:spPr>
        <p:txBody>
          <a:bodyPr wrap="square" rtlCol="0">
            <a:spAutoFit/>
          </a:bodyPr>
          <a:lstStyle/>
          <a:p>
            <a:r>
              <a:rPr lang="en-US" dirty="0"/>
              <a:t>Stone 2018</a:t>
            </a:r>
          </a:p>
        </p:txBody>
      </p:sp>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43069" y="3418745"/>
            <a:ext cx="1975986" cy="3053797"/>
          </a:xfrm>
          <a:prstGeom prst="rect">
            <a:avLst/>
          </a:prstGeom>
        </p:spPr>
      </p:pic>
      <p:sp>
        <p:nvSpPr>
          <p:cNvPr id="6" name="TextBox 5"/>
          <p:cNvSpPr txBox="1"/>
          <p:nvPr/>
        </p:nvSpPr>
        <p:spPr>
          <a:xfrm>
            <a:off x="1415845" y="428260"/>
            <a:ext cx="4891083" cy="369332"/>
          </a:xfrm>
          <a:prstGeom prst="rect">
            <a:avLst/>
          </a:prstGeom>
          <a:noFill/>
        </p:spPr>
        <p:txBody>
          <a:bodyPr wrap="none" rtlCol="0">
            <a:spAutoFit/>
          </a:bodyPr>
          <a:lstStyle/>
          <a:p>
            <a:r>
              <a:rPr lang="en-US" b="1" dirty="0"/>
              <a:t>More diverse communities are less stable?</a:t>
            </a:r>
          </a:p>
        </p:txBody>
      </p:sp>
    </p:spTree>
    <p:extLst>
      <p:ext uri="{BB962C8B-B14F-4D97-AF65-F5344CB8AC3E}">
        <p14:creationId xmlns:p14="http://schemas.microsoft.com/office/powerpoint/2010/main" val="3773648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9521" y="1160929"/>
            <a:ext cx="6987020" cy="4315512"/>
          </a:xfrm>
          <a:prstGeom prst="rect">
            <a:avLst/>
          </a:prstGeom>
        </p:spPr>
      </p:pic>
      <p:sp>
        <p:nvSpPr>
          <p:cNvPr id="3" name="Rectangle 2"/>
          <p:cNvSpPr/>
          <p:nvPr/>
        </p:nvSpPr>
        <p:spPr>
          <a:xfrm>
            <a:off x="674255" y="5756671"/>
            <a:ext cx="8294253" cy="646331"/>
          </a:xfrm>
          <a:prstGeom prst="rect">
            <a:avLst/>
          </a:prstGeom>
        </p:spPr>
        <p:txBody>
          <a:bodyPr wrap="square">
            <a:spAutoFit/>
          </a:bodyPr>
          <a:lstStyle/>
          <a:p>
            <a:r>
              <a:rPr lang="en-US" dirty="0"/>
              <a:t>Multiple facets of biodiversity drive the diversity–stability relationship</a:t>
            </a:r>
          </a:p>
          <a:p>
            <a:r>
              <a:rPr lang="en-US" dirty="0"/>
              <a:t>Craven et al. 2018</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236541" y="33065"/>
            <a:ext cx="1820769" cy="2255727"/>
          </a:xfrm>
          <a:prstGeom prst="rect">
            <a:avLst/>
          </a:prstGeom>
        </p:spPr>
      </p:pic>
    </p:spTree>
    <p:extLst>
      <p:ext uri="{BB962C8B-B14F-4D97-AF65-F5344CB8AC3E}">
        <p14:creationId xmlns:p14="http://schemas.microsoft.com/office/powerpoint/2010/main" val="3878931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45342" y="302155"/>
            <a:ext cx="6135692" cy="5545472"/>
          </a:xfrm>
          <a:prstGeom prst="rect">
            <a:avLst/>
          </a:prstGeom>
        </p:spPr>
      </p:pic>
      <p:sp>
        <p:nvSpPr>
          <p:cNvPr id="3" name="Rectangle 2"/>
          <p:cNvSpPr/>
          <p:nvPr/>
        </p:nvSpPr>
        <p:spPr>
          <a:xfrm>
            <a:off x="895928" y="6052235"/>
            <a:ext cx="7139708" cy="646331"/>
          </a:xfrm>
          <a:prstGeom prst="rect">
            <a:avLst/>
          </a:prstGeom>
        </p:spPr>
        <p:txBody>
          <a:bodyPr wrap="square">
            <a:spAutoFit/>
          </a:bodyPr>
          <a:lstStyle/>
          <a:p>
            <a:r>
              <a:rPr lang="en-US" dirty="0"/>
              <a:t>No complexity–stability relationship in empirical ecosystems </a:t>
            </a:r>
          </a:p>
          <a:p>
            <a:r>
              <a:rPr lang="en-US" dirty="0"/>
              <a:t>-</a:t>
            </a:r>
            <a:r>
              <a:rPr lang="en-US" dirty="0" err="1"/>
              <a:t>Jaquet</a:t>
            </a:r>
            <a:r>
              <a:rPr lang="en-US" dirty="0"/>
              <a:t> et al. 2016. Nature Communications</a:t>
            </a:r>
          </a:p>
        </p:txBody>
      </p:sp>
    </p:spTree>
    <p:extLst>
      <p:ext uri="{BB962C8B-B14F-4D97-AF65-F5344CB8AC3E}">
        <p14:creationId xmlns:p14="http://schemas.microsoft.com/office/powerpoint/2010/main" val="4146841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2131" y="75641"/>
            <a:ext cx="5811251" cy="6619983"/>
          </a:xfrm>
          <a:prstGeom prst="rect">
            <a:avLst/>
          </a:prstGeom>
        </p:spPr>
      </p:pic>
      <p:sp>
        <p:nvSpPr>
          <p:cNvPr id="3" name="TextBox 2"/>
          <p:cNvSpPr txBox="1"/>
          <p:nvPr/>
        </p:nvSpPr>
        <p:spPr>
          <a:xfrm>
            <a:off x="5919537" y="5530923"/>
            <a:ext cx="2993127" cy="369332"/>
          </a:xfrm>
          <a:prstGeom prst="rect">
            <a:avLst/>
          </a:prstGeom>
          <a:noFill/>
        </p:spPr>
        <p:txBody>
          <a:bodyPr wrap="none" rtlCol="0">
            <a:spAutoFit/>
          </a:bodyPr>
          <a:lstStyle/>
          <a:p>
            <a:r>
              <a:rPr lang="en-US" dirty="0" err="1"/>
              <a:t>Thibault</a:t>
            </a:r>
            <a:r>
              <a:rPr lang="en-US" dirty="0"/>
              <a:t> and Connolly 2013</a:t>
            </a:r>
          </a:p>
        </p:txBody>
      </p:sp>
      <p:sp>
        <p:nvSpPr>
          <p:cNvPr id="4" name="Rectangle 3"/>
          <p:cNvSpPr/>
          <p:nvPr/>
        </p:nvSpPr>
        <p:spPr>
          <a:xfrm>
            <a:off x="5265019" y="4181556"/>
            <a:ext cx="3878981" cy="923330"/>
          </a:xfrm>
          <a:prstGeom prst="rect">
            <a:avLst/>
          </a:prstGeom>
        </p:spPr>
        <p:txBody>
          <a:bodyPr wrap="square">
            <a:spAutoFit/>
          </a:bodyPr>
          <a:lstStyle/>
          <a:p>
            <a:r>
              <a:rPr lang="en-US" i="1" dirty="0"/>
              <a:t>Understanding diversity–stability relationships: towards a unified model of portfolio effects</a:t>
            </a:r>
          </a:p>
        </p:txBody>
      </p:sp>
    </p:spTree>
    <p:extLst>
      <p:ext uri="{BB962C8B-B14F-4D97-AF65-F5344CB8AC3E}">
        <p14:creationId xmlns:p14="http://schemas.microsoft.com/office/powerpoint/2010/main" val="807245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4219033" y="1219883"/>
            <a:ext cx="4783318" cy="4410997"/>
          </a:xfrm>
          <a:prstGeom prst="rect">
            <a:avLst/>
          </a:prstGeom>
        </p:spPr>
      </p:pic>
      <p:sp>
        <p:nvSpPr>
          <p:cNvPr id="3" name="TextBox 2"/>
          <p:cNvSpPr txBox="1"/>
          <p:nvPr/>
        </p:nvSpPr>
        <p:spPr>
          <a:xfrm>
            <a:off x="5275385" y="5630880"/>
            <a:ext cx="3205426" cy="276999"/>
          </a:xfrm>
          <a:prstGeom prst="rect">
            <a:avLst/>
          </a:prstGeom>
          <a:noFill/>
        </p:spPr>
        <p:txBody>
          <a:bodyPr wrap="square" rtlCol="0">
            <a:spAutoFit/>
          </a:bodyPr>
          <a:lstStyle/>
          <a:p>
            <a:r>
              <a:rPr lang="en-US" sz="1200" dirty="0"/>
              <a:t>Wang et al. 2017 Nature Communications</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507253"/>
            <a:ext cx="4185108" cy="3855479"/>
          </a:xfrm>
          <a:prstGeom prst="rect">
            <a:avLst/>
          </a:prstGeom>
        </p:spPr>
      </p:pic>
      <p:sp>
        <p:nvSpPr>
          <p:cNvPr id="5" name="TextBox 4"/>
          <p:cNvSpPr txBox="1"/>
          <p:nvPr/>
        </p:nvSpPr>
        <p:spPr>
          <a:xfrm>
            <a:off x="252809" y="5527622"/>
            <a:ext cx="3878664" cy="307777"/>
          </a:xfrm>
          <a:prstGeom prst="rect">
            <a:avLst/>
          </a:prstGeom>
          <a:noFill/>
        </p:spPr>
        <p:txBody>
          <a:bodyPr wrap="square" rtlCol="0">
            <a:spAutoFit/>
          </a:bodyPr>
          <a:lstStyle/>
          <a:p>
            <a:r>
              <a:rPr lang="en-US" sz="1400" dirty="0"/>
              <a:t>Wang and Loreau 2014 Ecology Letters</a:t>
            </a:r>
          </a:p>
        </p:txBody>
      </p:sp>
      <p:sp>
        <p:nvSpPr>
          <p:cNvPr id="6" name="TextBox 5"/>
          <p:cNvSpPr txBox="1"/>
          <p:nvPr/>
        </p:nvSpPr>
        <p:spPr>
          <a:xfrm>
            <a:off x="1386673" y="522514"/>
            <a:ext cx="3480440" cy="369332"/>
          </a:xfrm>
          <a:prstGeom prst="rect">
            <a:avLst/>
          </a:prstGeom>
          <a:noFill/>
        </p:spPr>
        <p:txBody>
          <a:bodyPr wrap="none" rtlCol="0">
            <a:spAutoFit/>
          </a:bodyPr>
          <a:lstStyle/>
          <a:p>
            <a:r>
              <a:rPr lang="en-US" b="1" dirty="0"/>
              <a:t>Stability-Scaling relationships</a:t>
            </a:r>
          </a:p>
        </p:txBody>
      </p:sp>
    </p:spTree>
    <p:extLst>
      <p:ext uri="{BB962C8B-B14F-4D97-AF65-F5344CB8AC3E}">
        <p14:creationId xmlns:p14="http://schemas.microsoft.com/office/powerpoint/2010/main" val="1638619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73254" y="82889"/>
            <a:ext cx="4417997" cy="1423515"/>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454684" y="1635131"/>
            <a:ext cx="5695835" cy="3493259"/>
          </a:xfrm>
          <a:prstGeom prst="rect">
            <a:avLst/>
          </a:prstGeom>
        </p:spPr>
      </p:pic>
      <p:sp>
        <p:nvSpPr>
          <p:cNvPr id="4" name="Rectangle 3"/>
          <p:cNvSpPr/>
          <p:nvPr/>
        </p:nvSpPr>
        <p:spPr>
          <a:xfrm>
            <a:off x="288758" y="5037918"/>
            <a:ext cx="8430253" cy="1323439"/>
          </a:xfrm>
          <a:prstGeom prst="rect">
            <a:avLst/>
          </a:prstGeom>
        </p:spPr>
        <p:txBody>
          <a:bodyPr wrap="square">
            <a:spAutoFit/>
          </a:bodyPr>
          <a:lstStyle/>
          <a:p>
            <a:r>
              <a:rPr lang="en-US" sz="2000" b="1" i="1" dirty="0">
                <a:solidFill>
                  <a:schemeClr val="accent1"/>
                </a:solidFill>
              </a:rPr>
              <a:t>“A greater absolute amount of life can be supported…when life is developed under many and widely different forms,…the fairest measure of the amount of life being probably the amount of chemical composition and decomposition within a given period.”</a:t>
            </a:r>
          </a:p>
        </p:txBody>
      </p:sp>
      <p:sp>
        <p:nvSpPr>
          <p:cNvPr id="5" name="TextBox 4"/>
          <p:cNvSpPr txBox="1"/>
          <p:nvPr/>
        </p:nvSpPr>
        <p:spPr>
          <a:xfrm>
            <a:off x="5040841" y="253261"/>
            <a:ext cx="3908333" cy="646331"/>
          </a:xfrm>
          <a:prstGeom prst="rect">
            <a:avLst/>
          </a:prstGeom>
          <a:noFill/>
        </p:spPr>
        <p:txBody>
          <a:bodyPr wrap="square" rtlCol="0">
            <a:spAutoFit/>
          </a:bodyPr>
          <a:lstStyle/>
          <a:p>
            <a:r>
              <a:rPr lang="en-US" b="1" dirty="0"/>
              <a:t>First Biodiversity-Ecosystem Functioning (BEF) Experiment</a:t>
            </a:r>
          </a:p>
        </p:txBody>
      </p:sp>
    </p:spTree>
    <p:extLst>
      <p:ext uri="{BB962C8B-B14F-4D97-AF65-F5344CB8AC3E}">
        <p14:creationId xmlns:p14="http://schemas.microsoft.com/office/powerpoint/2010/main" val="2647207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1784" y="765229"/>
            <a:ext cx="4235244" cy="3018833"/>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0444" y="3727059"/>
            <a:ext cx="2843311" cy="1599362"/>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949790" y="257545"/>
            <a:ext cx="2647923" cy="2708103"/>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566517" y="2389943"/>
            <a:ext cx="2637405" cy="1556694"/>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274352" y="5085071"/>
            <a:ext cx="2418373" cy="1295322"/>
          </a:xfrm>
          <a:prstGeom prst="rect">
            <a:avLst/>
          </a:prstGeom>
        </p:spPr>
      </p:pic>
      <p:pic>
        <p:nvPicPr>
          <p:cNvPr id="11" name="Picture 10"/>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781215" y="4804282"/>
            <a:ext cx="2780018" cy="1452908"/>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04318" y="3946637"/>
            <a:ext cx="1864153" cy="2433756"/>
          </a:xfrm>
          <a:prstGeom prst="rect">
            <a:avLst/>
          </a:prstGeom>
        </p:spPr>
      </p:pic>
      <p:sp>
        <p:nvSpPr>
          <p:cNvPr id="13" name="TextBox 12"/>
          <p:cNvSpPr txBox="1"/>
          <p:nvPr/>
        </p:nvSpPr>
        <p:spPr>
          <a:xfrm>
            <a:off x="140444" y="136333"/>
            <a:ext cx="3441968" cy="369332"/>
          </a:xfrm>
          <a:prstGeom prst="rect">
            <a:avLst/>
          </a:prstGeom>
          <a:noFill/>
        </p:spPr>
        <p:txBody>
          <a:bodyPr wrap="none" rtlCol="0">
            <a:spAutoFit/>
          </a:bodyPr>
          <a:lstStyle/>
          <a:p>
            <a:r>
              <a:rPr lang="en-US" b="1" u="sng" dirty="0"/>
              <a:t>1990s—BEF becomes an idea</a:t>
            </a:r>
          </a:p>
        </p:txBody>
      </p:sp>
    </p:spTree>
    <p:extLst>
      <p:ext uri="{BB962C8B-B14F-4D97-AF65-F5344CB8AC3E}">
        <p14:creationId xmlns:p14="http://schemas.microsoft.com/office/powerpoint/2010/main" val="132664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41193" y="443346"/>
            <a:ext cx="6016194" cy="4516582"/>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07344" y="3352800"/>
            <a:ext cx="4636656" cy="3477492"/>
          </a:xfrm>
          <a:prstGeom prst="rect">
            <a:avLst/>
          </a:prstGeom>
        </p:spPr>
      </p:pic>
      <p:sp>
        <p:nvSpPr>
          <p:cNvPr id="4" name="TextBox 3"/>
          <p:cNvSpPr txBox="1"/>
          <p:nvPr/>
        </p:nvSpPr>
        <p:spPr>
          <a:xfrm>
            <a:off x="535709" y="101676"/>
            <a:ext cx="8084264" cy="461665"/>
          </a:xfrm>
          <a:prstGeom prst="rect">
            <a:avLst/>
          </a:prstGeom>
          <a:noFill/>
        </p:spPr>
        <p:txBody>
          <a:bodyPr wrap="none" rtlCol="0">
            <a:spAutoFit/>
          </a:bodyPr>
          <a:lstStyle/>
          <a:p>
            <a:r>
              <a:rPr lang="en-US" sz="2400" b="1" dirty="0"/>
              <a:t>Ecosystem Models Ignore Species and Their Diversity</a:t>
            </a:r>
          </a:p>
        </p:txBody>
      </p:sp>
    </p:spTree>
    <p:extLst>
      <p:ext uri="{BB962C8B-B14F-4D97-AF65-F5344CB8AC3E}">
        <p14:creationId xmlns:p14="http://schemas.microsoft.com/office/powerpoint/2010/main" val="2563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39570" y="879894"/>
            <a:ext cx="8069077" cy="4977442"/>
          </a:xfrm>
          <a:prstGeom prst="rect">
            <a:avLst/>
          </a:prstGeom>
        </p:spPr>
      </p:pic>
      <p:sp>
        <p:nvSpPr>
          <p:cNvPr id="3" name="TextBox 2"/>
          <p:cNvSpPr txBox="1"/>
          <p:nvPr/>
        </p:nvSpPr>
        <p:spPr>
          <a:xfrm>
            <a:off x="6236898" y="6254151"/>
            <a:ext cx="1992853" cy="369332"/>
          </a:xfrm>
          <a:prstGeom prst="rect">
            <a:avLst/>
          </a:prstGeom>
          <a:noFill/>
        </p:spPr>
        <p:txBody>
          <a:bodyPr wrap="none" rtlCol="0">
            <a:spAutoFit/>
          </a:bodyPr>
          <a:lstStyle/>
          <a:p>
            <a:r>
              <a:rPr lang="en-US" dirty="0"/>
              <a:t>Knapp et al. 2017</a:t>
            </a:r>
          </a:p>
        </p:txBody>
      </p:sp>
      <p:sp>
        <p:nvSpPr>
          <p:cNvPr id="4" name="TextBox 3"/>
          <p:cNvSpPr txBox="1"/>
          <p:nvPr/>
        </p:nvSpPr>
        <p:spPr>
          <a:xfrm rot="16200000">
            <a:off x="-1314994" y="2579238"/>
            <a:ext cx="3291840" cy="369332"/>
          </a:xfrm>
          <a:prstGeom prst="rect">
            <a:avLst/>
          </a:prstGeom>
          <a:noFill/>
        </p:spPr>
        <p:txBody>
          <a:bodyPr wrap="square" rtlCol="0">
            <a:spAutoFit/>
          </a:bodyPr>
          <a:lstStyle/>
          <a:p>
            <a:r>
              <a:rPr lang="en-US" b="1" dirty="0"/>
              <a:t>Phylogenetic Diversity</a:t>
            </a:r>
          </a:p>
        </p:txBody>
      </p:sp>
    </p:spTree>
    <p:extLst>
      <p:ext uri="{BB962C8B-B14F-4D97-AF65-F5344CB8AC3E}">
        <p14:creationId xmlns:p14="http://schemas.microsoft.com/office/powerpoint/2010/main" val="3588754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02157" y="719349"/>
            <a:ext cx="6788346" cy="5453034"/>
          </a:xfrm>
          <a:prstGeom prst="rect">
            <a:avLst/>
          </a:prstGeom>
          <a:ln w="12700">
            <a:miter lim="400000"/>
          </a:ln>
        </p:spPr>
      </p:pic>
      <p:sp>
        <p:nvSpPr>
          <p:cNvPr id="3" name="Tilman 2014, Annu. Rev. Ecol. Evol."/>
          <p:cNvSpPr txBox="1"/>
          <p:nvPr/>
        </p:nvSpPr>
        <p:spPr>
          <a:xfrm>
            <a:off x="4877601" y="6245366"/>
            <a:ext cx="3726982" cy="349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t>Tilman 2014, Annu. Rev. Ecol. Evol.</a:t>
            </a:r>
          </a:p>
        </p:txBody>
      </p:sp>
      <p:sp>
        <p:nvSpPr>
          <p:cNvPr id="4" name="TextBox 3"/>
          <p:cNvSpPr txBox="1"/>
          <p:nvPr/>
        </p:nvSpPr>
        <p:spPr>
          <a:xfrm>
            <a:off x="2002746" y="514705"/>
            <a:ext cx="4467890" cy="369332"/>
          </a:xfrm>
          <a:prstGeom prst="rect">
            <a:avLst/>
          </a:prstGeom>
          <a:noFill/>
        </p:spPr>
        <p:txBody>
          <a:bodyPr wrap="none" rtlCol="0">
            <a:spAutoFit/>
          </a:bodyPr>
          <a:lstStyle/>
          <a:p>
            <a:r>
              <a:rPr lang="en-US" b="1" u="sng" dirty="0"/>
              <a:t>2010-2020s—BEF becomes a paradigm</a:t>
            </a:r>
          </a:p>
        </p:txBody>
      </p:sp>
    </p:spTree>
    <p:extLst>
      <p:ext uri="{BB962C8B-B14F-4D97-AF65-F5344CB8AC3E}">
        <p14:creationId xmlns:p14="http://schemas.microsoft.com/office/powerpoint/2010/main" val="3313872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49531" y="1048738"/>
            <a:ext cx="6052017" cy="4338014"/>
          </a:xfrm>
          <a:prstGeom prst="rect">
            <a:avLst/>
          </a:prstGeom>
        </p:spPr>
      </p:pic>
      <p:sp>
        <p:nvSpPr>
          <p:cNvPr id="3" name="TextBox 2"/>
          <p:cNvSpPr txBox="1"/>
          <p:nvPr/>
        </p:nvSpPr>
        <p:spPr>
          <a:xfrm>
            <a:off x="6691117" y="6014612"/>
            <a:ext cx="2082621" cy="369332"/>
          </a:xfrm>
          <a:prstGeom prst="rect">
            <a:avLst/>
          </a:prstGeom>
          <a:noFill/>
        </p:spPr>
        <p:txBody>
          <a:bodyPr wrap="none" rtlCol="0">
            <a:spAutoFit/>
          </a:bodyPr>
          <a:lstStyle/>
          <a:p>
            <a:r>
              <a:rPr lang="en-US" dirty="0"/>
              <a:t>Hooper et al. 2012</a:t>
            </a:r>
          </a:p>
        </p:txBody>
      </p:sp>
    </p:spTree>
    <p:extLst>
      <p:ext uri="{BB962C8B-B14F-4D97-AF65-F5344CB8AC3E}">
        <p14:creationId xmlns:p14="http://schemas.microsoft.com/office/powerpoint/2010/main" val="1560215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72442" y="381414"/>
            <a:ext cx="7936431" cy="2715748"/>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44442" y="3293806"/>
            <a:ext cx="3809675" cy="2324497"/>
          </a:xfrm>
          <a:prstGeom prst="rect">
            <a:avLst/>
          </a:prstGeom>
        </p:spPr>
      </p:pic>
      <p:sp>
        <p:nvSpPr>
          <p:cNvPr id="5" name="TextBox 4"/>
          <p:cNvSpPr txBox="1"/>
          <p:nvPr/>
        </p:nvSpPr>
        <p:spPr>
          <a:xfrm>
            <a:off x="5397909" y="6200553"/>
            <a:ext cx="3057832" cy="369332"/>
          </a:xfrm>
          <a:prstGeom prst="rect">
            <a:avLst/>
          </a:prstGeom>
          <a:noFill/>
        </p:spPr>
        <p:txBody>
          <a:bodyPr wrap="square" rtlCol="0">
            <a:spAutoFit/>
          </a:bodyPr>
          <a:lstStyle/>
          <a:p>
            <a:r>
              <a:rPr lang="en-US" dirty="0"/>
              <a:t>Vellend et al. 2013, PNAS</a:t>
            </a:r>
          </a:p>
        </p:txBody>
      </p:sp>
      <p:sp>
        <p:nvSpPr>
          <p:cNvPr id="6" name="Rectangle 5"/>
          <p:cNvSpPr/>
          <p:nvPr/>
        </p:nvSpPr>
        <p:spPr>
          <a:xfrm>
            <a:off x="172442" y="3864027"/>
            <a:ext cx="4572000" cy="2031325"/>
          </a:xfrm>
          <a:prstGeom prst="rect">
            <a:avLst/>
          </a:prstGeom>
        </p:spPr>
        <p:txBody>
          <a:bodyPr>
            <a:spAutoFit/>
          </a:bodyPr>
          <a:lstStyle/>
          <a:p>
            <a:r>
              <a:rPr lang="en-US" b="1" i="1" dirty="0"/>
              <a:t>“We find no general tendency for local-scale plant species diversity to decline over the last century, calling into question the widespread use of ecosystem function experiments to argue for the importance of biodiversity conservation in nature.”</a:t>
            </a:r>
          </a:p>
        </p:txBody>
      </p:sp>
    </p:spTree>
    <p:extLst>
      <p:ext uri="{BB962C8B-B14F-4D97-AF65-F5344CB8AC3E}">
        <p14:creationId xmlns:p14="http://schemas.microsoft.com/office/powerpoint/2010/main" val="1387145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250453"/>
            <a:ext cx="4520029" cy="2423057"/>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053782" y="3084170"/>
            <a:ext cx="3313470" cy="3533741"/>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543664" y="3084170"/>
            <a:ext cx="3426543" cy="3773830"/>
          </a:xfrm>
          <a:prstGeom prst="rect">
            <a:avLst/>
          </a:prstGeom>
        </p:spPr>
      </p:pic>
      <p:sp>
        <p:nvSpPr>
          <p:cNvPr id="5" name="TextBox 4"/>
          <p:cNvSpPr txBox="1"/>
          <p:nvPr/>
        </p:nvSpPr>
        <p:spPr>
          <a:xfrm>
            <a:off x="6105832" y="1602658"/>
            <a:ext cx="1640193" cy="523220"/>
          </a:xfrm>
          <a:prstGeom prst="rect">
            <a:avLst/>
          </a:prstGeom>
          <a:noFill/>
        </p:spPr>
        <p:txBody>
          <a:bodyPr wrap="none" rtlCol="0">
            <a:spAutoFit/>
          </a:bodyPr>
          <a:lstStyle/>
          <a:p>
            <a:r>
              <a:rPr lang="en-US" sz="2800" b="1" dirty="0"/>
              <a:t>Sort of...</a:t>
            </a:r>
          </a:p>
        </p:txBody>
      </p:sp>
    </p:spTree>
    <p:extLst>
      <p:ext uri="{BB962C8B-B14F-4D97-AF65-F5344CB8AC3E}">
        <p14:creationId xmlns:p14="http://schemas.microsoft.com/office/powerpoint/2010/main" val="1578305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5523" y="2851311"/>
            <a:ext cx="4291386" cy="2213810"/>
          </a:xfrm>
          <a:prstGeom prst="rect">
            <a:avLst/>
          </a:prstGeom>
        </p:spPr>
      </p:pic>
      <p:sp>
        <p:nvSpPr>
          <p:cNvPr id="3" name="TextBox 2"/>
          <p:cNvSpPr txBox="1"/>
          <p:nvPr/>
        </p:nvSpPr>
        <p:spPr>
          <a:xfrm>
            <a:off x="1494503" y="353961"/>
            <a:ext cx="5429692" cy="461665"/>
          </a:xfrm>
          <a:prstGeom prst="rect">
            <a:avLst/>
          </a:prstGeom>
          <a:noFill/>
        </p:spPr>
        <p:txBody>
          <a:bodyPr wrap="none" rtlCol="0">
            <a:spAutoFit/>
          </a:bodyPr>
          <a:lstStyle/>
          <a:p>
            <a:r>
              <a:rPr lang="en-US" sz="2400" b="1" dirty="0"/>
              <a:t>Which is cause and which is effect?</a:t>
            </a:r>
          </a:p>
        </p:txBody>
      </p:sp>
      <p:sp>
        <p:nvSpPr>
          <p:cNvPr id="4" name="TextBox 3"/>
          <p:cNvSpPr txBox="1"/>
          <p:nvPr/>
        </p:nvSpPr>
        <p:spPr>
          <a:xfrm>
            <a:off x="1179871" y="5692877"/>
            <a:ext cx="5583580" cy="369332"/>
          </a:xfrm>
          <a:prstGeom prst="rect">
            <a:avLst/>
          </a:prstGeom>
          <a:noFill/>
        </p:spPr>
        <p:txBody>
          <a:bodyPr wrap="none" rtlCol="0">
            <a:spAutoFit/>
          </a:bodyPr>
          <a:lstStyle/>
          <a:p>
            <a:r>
              <a:rPr lang="en-US" b="1" dirty="0"/>
              <a:t>Species richness is not an ‘independent variable’</a:t>
            </a:r>
          </a:p>
        </p:txBody>
      </p:sp>
      <p:sp>
        <p:nvSpPr>
          <p:cNvPr id="5" name="TextBox 4"/>
          <p:cNvSpPr txBox="1"/>
          <p:nvPr/>
        </p:nvSpPr>
        <p:spPr>
          <a:xfrm>
            <a:off x="5087795" y="6243484"/>
            <a:ext cx="3672800" cy="369332"/>
          </a:xfrm>
          <a:prstGeom prst="rect">
            <a:avLst/>
          </a:prstGeom>
          <a:noFill/>
        </p:spPr>
        <p:txBody>
          <a:bodyPr wrap="none" rtlCol="0">
            <a:spAutoFit/>
          </a:bodyPr>
          <a:lstStyle/>
          <a:p>
            <a:r>
              <a:rPr lang="en-US" dirty="0"/>
              <a:t>Grace et al. 2007, Ecology Letters</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0375" y="1054862"/>
            <a:ext cx="3246974" cy="2071796"/>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70375" y="3348305"/>
            <a:ext cx="3246974" cy="2163297"/>
          </a:xfrm>
          <a:prstGeom prst="rect">
            <a:avLst/>
          </a:prstGeom>
        </p:spPr>
      </p:pic>
    </p:spTree>
    <p:extLst>
      <p:ext uri="{BB962C8B-B14F-4D97-AF65-F5344CB8AC3E}">
        <p14:creationId xmlns:p14="http://schemas.microsoft.com/office/powerpoint/2010/main" val="2647252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89734" y="1596713"/>
            <a:ext cx="4689986" cy="4667671"/>
          </a:xfrm>
          <a:prstGeom prst="rect">
            <a:avLst/>
          </a:prstGeom>
        </p:spPr>
      </p:pic>
      <p:sp>
        <p:nvSpPr>
          <p:cNvPr id="3" name="TextBox 2"/>
          <p:cNvSpPr txBox="1"/>
          <p:nvPr/>
        </p:nvSpPr>
        <p:spPr>
          <a:xfrm>
            <a:off x="4109776" y="6442502"/>
            <a:ext cx="5201892" cy="338554"/>
          </a:xfrm>
          <a:prstGeom prst="rect">
            <a:avLst/>
          </a:prstGeom>
          <a:noFill/>
        </p:spPr>
        <p:txBody>
          <a:bodyPr wrap="square" rtlCol="0">
            <a:spAutoFit/>
          </a:bodyPr>
          <a:lstStyle/>
          <a:p>
            <a:r>
              <a:rPr lang="en-US" sz="1600" b="1" dirty="0"/>
              <a:t>Craven et al. 2020, Global Ecology Biogeography</a:t>
            </a:r>
          </a:p>
        </p:txBody>
      </p:sp>
      <p:sp>
        <p:nvSpPr>
          <p:cNvPr id="4" name="TextBox 3"/>
          <p:cNvSpPr txBox="1"/>
          <p:nvPr/>
        </p:nvSpPr>
        <p:spPr>
          <a:xfrm>
            <a:off x="688258" y="173273"/>
            <a:ext cx="4682692" cy="523220"/>
          </a:xfrm>
          <a:prstGeom prst="rect">
            <a:avLst/>
          </a:prstGeom>
          <a:noFill/>
        </p:spPr>
        <p:txBody>
          <a:bodyPr wrap="none" rtlCol="0">
            <a:spAutoFit/>
          </a:bodyPr>
          <a:lstStyle/>
          <a:p>
            <a:r>
              <a:rPr lang="en-US" sz="2800" b="1" dirty="0"/>
              <a:t>As always….scale matters</a:t>
            </a:r>
          </a:p>
        </p:txBody>
      </p:sp>
    </p:spTree>
    <p:extLst>
      <p:ext uri="{BB962C8B-B14F-4D97-AF65-F5344CB8AC3E}">
        <p14:creationId xmlns:p14="http://schemas.microsoft.com/office/powerpoint/2010/main" val="16086019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14258" y="238562"/>
            <a:ext cx="3196045" cy="369332"/>
          </a:xfrm>
          <a:prstGeom prst="rect">
            <a:avLst/>
          </a:prstGeom>
          <a:noFill/>
        </p:spPr>
        <p:txBody>
          <a:bodyPr wrap="square" rtlCol="0">
            <a:spAutoFit/>
          </a:bodyPr>
          <a:lstStyle/>
          <a:p>
            <a:r>
              <a:rPr lang="en-US" dirty="0" err="1"/>
              <a:t>Metacommunities</a:t>
            </a:r>
            <a:r>
              <a:rPr lang="en-US" dirty="0"/>
              <a:t> and BEF</a:t>
            </a:r>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3686201" y="4164479"/>
            <a:ext cx="4792098" cy="2037074"/>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54538" y="1040493"/>
            <a:ext cx="6323468" cy="2371300"/>
          </a:xfrm>
          <a:prstGeom prst="rect">
            <a:avLst/>
          </a:prstGeom>
        </p:spPr>
      </p:pic>
      <p:sp>
        <p:nvSpPr>
          <p:cNvPr id="5" name="TextBox 4"/>
          <p:cNvSpPr txBox="1"/>
          <p:nvPr/>
        </p:nvSpPr>
        <p:spPr>
          <a:xfrm>
            <a:off x="489959" y="3027246"/>
            <a:ext cx="2124299" cy="1815882"/>
          </a:xfrm>
          <a:prstGeom prst="rect">
            <a:avLst/>
          </a:prstGeom>
          <a:noFill/>
        </p:spPr>
        <p:txBody>
          <a:bodyPr wrap="none" rtlCol="0">
            <a:spAutoFit/>
          </a:bodyPr>
          <a:lstStyle/>
          <a:p>
            <a:r>
              <a:rPr lang="en-US" sz="2800" b="1" dirty="0"/>
              <a:t>C</a:t>
            </a:r>
            <a:r>
              <a:rPr lang="en-US" dirty="0"/>
              <a:t>ommunity</a:t>
            </a:r>
          </a:p>
          <a:p>
            <a:r>
              <a:rPr lang="en-US" sz="2800" b="1" dirty="0"/>
              <a:t>A</a:t>
            </a:r>
            <a:r>
              <a:rPr lang="en-US" dirty="0"/>
              <a:t>ssembly and the</a:t>
            </a:r>
          </a:p>
          <a:p>
            <a:r>
              <a:rPr lang="en-US" sz="2800" b="1" dirty="0"/>
              <a:t>F</a:t>
            </a:r>
            <a:r>
              <a:rPr lang="en-US" dirty="0"/>
              <a:t>unctioning of </a:t>
            </a:r>
          </a:p>
          <a:p>
            <a:r>
              <a:rPr lang="en-US" sz="2800" b="1" dirty="0"/>
              <a:t>E</a:t>
            </a:r>
            <a:r>
              <a:rPr lang="en-US" dirty="0"/>
              <a:t>cosystems</a:t>
            </a:r>
          </a:p>
        </p:txBody>
      </p:sp>
    </p:spTree>
    <p:extLst>
      <p:ext uri="{BB962C8B-B14F-4D97-AF65-F5344CB8AC3E}">
        <p14:creationId xmlns:p14="http://schemas.microsoft.com/office/powerpoint/2010/main" val="1626320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66664" y="235453"/>
            <a:ext cx="4375840" cy="3884263"/>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031227" y="3748128"/>
            <a:ext cx="4498296" cy="2976586"/>
          </a:xfrm>
          <a:prstGeom prst="rect">
            <a:avLst/>
          </a:prstGeom>
        </p:spPr>
      </p:pic>
    </p:spTree>
    <p:extLst>
      <p:ext uri="{BB962C8B-B14F-4D97-AF65-F5344CB8AC3E}">
        <p14:creationId xmlns:p14="http://schemas.microsoft.com/office/powerpoint/2010/main" val="3727355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29366"/>
            <a:ext cx="5074778" cy="3598608"/>
          </a:xfrm>
          <a:prstGeom prst="rect">
            <a:avLst/>
          </a:prstGeom>
        </p:spPr>
      </p:pic>
      <p:pic>
        <p:nvPicPr>
          <p:cNvPr id="3" name="Picture 2"/>
          <p:cNvPicPr>
            <a:picLocks noChangeAspect="1"/>
          </p:cNvPicPr>
          <p:nvPr/>
        </p:nvPicPr>
        <p:blipFill>
          <a:blip r:embed="rId3"/>
          <a:stretch>
            <a:fillRect/>
          </a:stretch>
        </p:blipFill>
        <p:spPr>
          <a:xfrm>
            <a:off x="4228656" y="3242742"/>
            <a:ext cx="4915344" cy="3517889"/>
          </a:xfrm>
          <a:prstGeom prst="rect">
            <a:avLst/>
          </a:prstGeom>
        </p:spPr>
      </p:pic>
      <p:pic>
        <p:nvPicPr>
          <p:cNvPr id="4" name="Picture 3"/>
          <p:cNvPicPr>
            <a:picLocks noChangeAspect="1"/>
          </p:cNvPicPr>
          <p:nvPr/>
        </p:nvPicPr>
        <p:blipFill>
          <a:blip r:embed="rId4"/>
          <a:stretch>
            <a:fillRect/>
          </a:stretch>
        </p:blipFill>
        <p:spPr>
          <a:xfrm>
            <a:off x="5599189" y="165440"/>
            <a:ext cx="2867471" cy="2577760"/>
          </a:xfrm>
          <a:prstGeom prst="rect">
            <a:avLst/>
          </a:prstGeom>
        </p:spPr>
      </p:pic>
    </p:spTree>
    <p:extLst>
      <p:ext uri="{BB962C8B-B14F-4D97-AF65-F5344CB8AC3E}">
        <p14:creationId xmlns:p14="http://schemas.microsoft.com/office/powerpoint/2010/main" val="1690754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7D2E85-0F22-4987-AC81-9F6536471576}"/>
              </a:ext>
            </a:extLst>
          </p:cNvPr>
          <p:cNvPicPr>
            <a:picLocks noChangeAspect="1"/>
          </p:cNvPicPr>
          <p:nvPr/>
        </p:nvPicPr>
        <p:blipFill rotWithShape="1">
          <a:blip r:embed="rId2"/>
          <a:srcRect l="43214" t="26930" r="9643" b="39630"/>
          <a:stretch/>
        </p:blipFill>
        <p:spPr>
          <a:xfrm>
            <a:off x="152400" y="483124"/>
            <a:ext cx="4310743" cy="1719944"/>
          </a:xfrm>
          <a:prstGeom prst="rect">
            <a:avLst/>
          </a:prstGeom>
        </p:spPr>
      </p:pic>
      <p:pic>
        <p:nvPicPr>
          <p:cNvPr id="4" name="Picture 3">
            <a:extLst>
              <a:ext uri="{FF2B5EF4-FFF2-40B4-BE49-F238E27FC236}">
                <a16:creationId xmlns:a16="http://schemas.microsoft.com/office/drawing/2014/main" id="{D3C33FF6-F2A4-4050-9C9B-72794F4911B8}"/>
              </a:ext>
            </a:extLst>
          </p:cNvPr>
          <p:cNvPicPr>
            <a:picLocks noChangeAspect="1"/>
          </p:cNvPicPr>
          <p:nvPr/>
        </p:nvPicPr>
        <p:blipFill>
          <a:blip r:embed="rId3"/>
          <a:stretch>
            <a:fillRect/>
          </a:stretch>
        </p:blipFill>
        <p:spPr>
          <a:xfrm>
            <a:off x="1452243" y="2928257"/>
            <a:ext cx="7397842" cy="3419757"/>
          </a:xfrm>
          <a:prstGeom prst="rect">
            <a:avLst/>
          </a:prstGeom>
        </p:spPr>
      </p:pic>
      <p:pic>
        <p:nvPicPr>
          <p:cNvPr id="5" name="Picture 4">
            <a:extLst>
              <a:ext uri="{FF2B5EF4-FFF2-40B4-BE49-F238E27FC236}">
                <a16:creationId xmlns:a16="http://schemas.microsoft.com/office/drawing/2014/main" id="{EF2FC69F-E802-4F66-A688-80AA606ADE7C}"/>
              </a:ext>
            </a:extLst>
          </p:cNvPr>
          <p:cNvPicPr>
            <a:picLocks noChangeAspect="1"/>
          </p:cNvPicPr>
          <p:nvPr/>
        </p:nvPicPr>
        <p:blipFill rotWithShape="1">
          <a:blip r:embed="rId4"/>
          <a:srcRect l="1720" t="2222" r="50000" b="67778"/>
          <a:stretch/>
        </p:blipFill>
        <p:spPr>
          <a:xfrm>
            <a:off x="5399313" y="2203068"/>
            <a:ext cx="3450772" cy="2451864"/>
          </a:xfrm>
          <a:prstGeom prst="rect">
            <a:avLst/>
          </a:prstGeom>
        </p:spPr>
      </p:pic>
    </p:spTree>
    <p:extLst>
      <p:ext uri="{BB962C8B-B14F-4D97-AF65-F5344CB8AC3E}">
        <p14:creationId xmlns:p14="http://schemas.microsoft.com/office/powerpoint/2010/main" val="1517319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707" y="395986"/>
            <a:ext cx="6234399" cy="523220"/>
          </a:xfrm>
          <a:prstGeom prst="rect">
            <a:avLst/>
          </a:prstGeom>
          <a:noFill/>
        </p:spPr>
        <p:txBody>
          <a:bodyPr wrap="none" rtlCol="0">
            <a:spAutoFit/>
          </a:bodyPr>
          <a:lstStyle/>
          <a:p>
            <a:r>
              <a:rPr lang="en-US" sz="2800" b="1" dirty="0"/>
              <a:t>Which community is more diverse?</a:t>
            </a:r>
          </a:p>
        </p:txBody>
      </p:sp>
      <p:sp>
        <p:nvSpPr>
          <p:cNvPr id="3" name="Oval 2"/>
          <p:cNvSpPr/>
          <p:nvPr/>
        </p:nvSpPr>
        <p:spPr>
          <a:xfrm>
            <a:off x="0" y="1348509"/>
            <a:ext cx="4717136" cy="457783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4717136" y="1759789"/>
            <a:ext cx="4343737" cy="459586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298610" y="1759788"/>
            <a:ext cx="2106619" cy="1404413"/>
          </a:xfrm>
          <a:prstGeom prst="rect">
            <a:avLst/>
          </a:prstGeom>
        </p:spPr>
      </p:pic>
      <p:pic>
        <p:nvPicPr>
          <p:cNvPr id="7" name="Picture 6"/>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93198" y="3164201"/>
            <a:ext cx="1890309" cy="1193879"/>
          </a:xfrm>
          <a:prstGeom prst="rect">
            <a:avLst/>
          </a:prstGeom>
        </p:spPr>
      </p:pic>
      <p:pic>
        <p:nvPicPr>
          <p:cNvPr id="11" name="Picture 10"/>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723094" y="3808451"/>
            <a:ext cx="2370460" cy="1333762"/>
          </a:xfrm>
          <a:prstGeom prst="rect">
            <a:avLst/>
          </a:prstGeom>
        </p:spPr>
      </p:pic>
      <p:pic>
        <p:nvPicPr>
          <p:cNvPr id="13" name="Picture 12"/>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6720689" y="3375178"/>
            <a:ext cx="2184286" cy="1100154"/>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298967" y="2478788"/>
            <a:ext cx="1844145" cy="1496053"/>
          </a:xfrm>
          <a:prstGeom prst="rect">
            <a:avLst/>
          </a:prstGeom>
        </p:spPr>
      </p:pic>
      <p:pic>
        <p:nvPicPr>
          <p:cNvPr id="15" name="Picture 14"/>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a:xfrm>
            <a:off x="5687466" y="4560322"/>
            <a:ext cx="1505527" cy="1163782"/>
          </a:xfrm>
          <a:prstGeom prst="rect">
            <a:avLst/>
          </a:prstGeom>
        </p:spPr>
      </p:pic>
    </p:spTree>
    <p:extLst>
      <p:ext uri="{BB962C8B-B14F-4D97-AF65-F5344CB8AC3E}">
        <p14:creationId xmlns:p14="http://schemas.microsoft.com/office/powerpoint/2010/main" val="8496549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B0687A-FE69-46F0-9639-9698E7B30019}"/>
              </a:ext>
            </a:extLst>
          </p:cNvPr>
          <p:cNvPicPr>
            <a:picLocks noChangeAspect="1"/>
          </p:cNvPicPr>
          <p:nvPr/>
        </p:nvPicPr>
        <p:blipFill rotWithShape="1">
          <a:blip r:embed="rId2"/>
          <a:srcRect l="6072" t="17196" r="2501" b="6402"/>
          <a:stretch/>
        </p:blipFill>
        <p:spPr>
          <a:xfrm>
            <a:off x="1193305" y="3015342"/>
            <a:ext cx="7950695" cy="3737240"/>
          </a:xfrm>
          <a:prstGeom prst="rect">
            <a:avLst/>
          </a:prstGeom>
        </p:spPr>
      </p:pic>
      <p:pic>
        <p:nvPicPr>
          <p:cNvPr id="4" name="Picture 3">
            <a:extLst>
              <a:ext uri="{FF2B5EF4-FFF2-40B4-BE49-F238E27FC236}">
                <a16:creationId xmlns:a16="http://schemas.microsoft.com/office/drawing/2014/main" id="{21315F43-7681-4FA2-AA48-06BC793E8725}"/>
              </a:ext>
            </a:extLst>
          </p:cNvPr>
          <p:cNvPicPr>
            <a:picLocks noChangeAspect="1"/>
          </p:cNvPicPr>
          <p:nvPr/>
        </p:nvPicPr>
        <p:blipFill>
          <a:blip r:embed="rId3"/>
          <a:stretch>
            <a:fillRect/>
          </a:stretch>
        </p:blipFill>
        <p:spPr>
          <a:xfrm>
            <a:off x="346204" y="669744"/>
            <a:ext cx="3350854" cy="2345598"/>
          </a:xfrm>
          <a:prstGeom prst="rect">
            <a:avLst/>
          </a:prstGeom>
        </p:spPr>
      </p:pic>
      <p:pic>
        <p:nvPicPr>
          <p:cNvPr id="5" name="Picture 4">
            <a:extLst>
              <a:ext uri="{FF2B5EF4-FFF2-40B4-BE49-F238E27FC236}">
                <a16:creationId xmlns:a16="http://schemas.microsoft.com/office/drawing/2014/main" id="{37C86FDF-9824-4C3B-97A8-4A86009310F4}"/>
              </a:ext>
            </a:extLst>
          </p:cNvPr>
          <p:cNvPicPr>
            <a:picLocks noChangeAspect="1"/>
          </p:cNvPicPr>
          <p:nvPr/>
        </p:nvPicPr>
        <p:blipFill rotWithShape="1">
          <a:blip r:embed="rId4"/>
          <a:srcRect l="-4333" t="30205" r="4333" b="22264"/>
          <a:stretch/>
        </p:blipFill>
        <p:spPr>
          <a:xfrm>
            <a:off x="611046" y="3015342"/>
            <a:ext cx="3209840" cy="1525695"/>
          </a:xfrm>
          <a:prstGeom prst="rect">
            <a:avLst/>
          </a:prstGeom>
        </p:spPr>
      </p:pic>
    </p:spTree>
    <p:extLst>
      <p:ext uri="{BB962C8B-B14F-4D97-AF65-F5344CB8AC3E}">
        <p14:creationId xmlns:p14="http://schemas.microsoft.com/office/powerpoint/2010/main" val="3362242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11" y="203889"/>
            <a:ext cx="3571875" cy="2809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2604" y="273619"/>
            <a:ext cx="4716228" cy="4729703"/>
          </a:xfrm>
          <a:prstGeom prst="rect">
            <a:avLst/>
          </a:prstGeom>
        </p:spPr>
      </p:pic>
      <p:grpSp>
        <p:nvGrpSpPr>
          <p:cNvPr id="3" name="Group 2"/>
          <p:cNvGrpSpPr/>
          <p:nvPr/>
        </p:nvGrpSpPr>
        <p:grpSpPr>
          <a:xfrm>
            <a:off x="327110" y="3702177"/>
            <a:ext cx="5623305" cy="2857410"/>
            <a:chOff x="327110" y="3702177"/>
            <a:chExt cx="5623305" cy="2857410"/>
          </a:xfrm>
        </p:grpSpPr>
        <p:pic>
          <p:nvPicPr>
            <p:cNvPr id="5" name="Picture 4"/>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327110" y="3702177"/>
              <a:ext cx="4213867" cy="2232797"/>
            </a:xfrm>
            <a:prstGeom prst="rect">
              <a:avLst/>
            </a:prstGeom>
          </p:spPr>
        </p:pic>
        <p:sp>
          <p:nvSpPr>
            <p:cNvPr id="6" name="TextBox 5"/>
            <p:cNvSpPr txBox="1"/>
            <p:nvPr/>
          </p:nvSpPr>
          <p:spPr>
            <a:xfrm>
              <a:off x="629728" y="6190255"/>
              <a:ext cx="5320687" cy="369332"/>
            </a:xfrm>
            <a:prstGeom prst="rect">
              <a:avLst/>
            </a:prstGeom>
            <a:noFill/>
          </p:spPr>
          <p:txBody>
            <a:bodyPr wrap="none" rtlCol="0">
              <a:spAutoFit/>
            </a:bodyPr>
            <a:lstStyle/>
            <a:p>
              <a:r>
                <a:rPr lang="en-US" dirty="0" err="1"/>
                <a:t>Phylodiversity</a:t>
              </a:r>
              <a:r>
                <a:rPr lang="en-US" dirty="0"/>
                <a:t>=sum of branch lengths (Faith 2002)</a:t>
              </a:r>
            </a:p>
          </p:txBody>
        </p:sp>
      </p:grpSp>
    </p:spTree>
    <p:extLst>
      <p:ext uri="{BB962C8B-B14F-4D97-AF65-F5344CB8AC3E}">
        <p14:creationId xmlns:p14="http://schemas.microsoft.com/office/powerpoint/2010/main" val="189381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295785" y="746987"/>
            <a:ext cx="5427675" cy="6010864"/>
          </a:xfrm>
          <a:prstGeom prst="rect">
            <a:avLst/>
          </a:prstGeom>
        </p:spPr>
      </p:pic>
      <p:sp>
        <p:nvSpPr>
          <p:cNvPr id="4" name="TextBox 3"/>
          <p:cNvSpPr txBox="1"/>
          <p:nvPr/>
        </p:nvSpPr>
        <p:spPr>
          <a:xfrm>
            <a:off x="6961517" y="6322492"/>
            <a:ext cx="2022733" cy="369332"/>
          </a:xfrm>
          <a:prstGeom prst="rect">
            <a:avLst/>
          </a:prstGeom>
          <a:noFill/>
        </p:spPr>
        <p:txBody>
          <a:bodyPr wrap="none" rtlCol="0">
            <a:spAutoFit/>
          </a:bodyPr>
          <a:lstStyle/>
          <a:p>
            <a:r>
              <a:rPr lang="en-US" dirty="0"/>
              <a:t>Tucker et al. 2016</a:t>
            </a:r>
          </a:p>
        </p:txBody>
      </p:sp>
      <p:sp>
        <p:nvSpPr>
          <p:cNvPr id="5" name="TextBox 4"/>
          <p:cNvSpPr txBox="1"/>
          <p:nvPr/>
        </p:nvSpPr>
        <p:spPr>
          <a:xfrm>
            <a:off x="1149532" y="215928"/>
            <a:ext cx="5493812" cy="369332"/>
          </a:xfrm>
          <a:prstGeom prst="rect">
            <a:avLst/>
          </a:prstGeom>
          <a:noFill/>
        </p:spPr>
        <p:txBody>
          <a:bodyPr wrap="none" rtlCol="0">
            <a:spAutoFit/>
          </a:bodyPr>
          <a:lstStyle/>
          <a:p>
            <a:r>
              <a:rPr lang="en-US" b="1" dirty="0"/>
              <a:t>Metric Choice for Phylogenetic Diversity Matters</a:t>
            </a:r>
          </a:p>
        </p:txBody>
      </p:sp>
    </p:spTree>
    <p:extLst>
      <p:ext uri="{BB962C8B-B14F-4D97-AF65-F5344CB8AC3E}">
        <p14:creationId xmlns:p14="http://schemas.microsoft.com/office/powerpoint/2010/main" val="3286832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l="7095" t="-482" r="7335" b="26041"/>
          <a:stretch/>
        </p:blipFill>
        <p:spPr>
          <a:xfrm>
            <a:off x="577970" y="432657"/>
            <a:ext cx="7962182" cy="2664141"/>
          </a:xfrm>
          <a:prstGeom prst="rect">
            <a:avLst/>
          </a:prstGeom>
        </p:spPr>
      </p:pic>
      <p:sp>
        <p:nvSpPr>
          <p:cNvPr id="3" name="TextBox 2"/>
          <p:cNvSpPr txBox="1"/>
          <p:nvPr/>
        </p:nvSpPr>
        <p:spPr>
          <a:xfrm>
            <a:off x="6987396" y="6435306"/>
            <a:ext cx="2022733" cy="369332"/>
          </a:xfrm>
          <a:prstGeom prst="rect">
            <a:avLst/>
          </a:prstGeom>
          <a:noFill/>
        </p:spPr>
        <p:txBody>
          <a:bodyPr wrap="none" rtlCol="0">
            <a:spAutoFit/>
          </a:bodyPr>
          <a:lstStyle/>
          <a:p>
            <a:r>
              <a:rPr lang="en-US" dirty="0"/>
              <a:t>Tucker et al. 2016</a:t>
            </a: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l="9625"/>
          <a:stretch/>
        </p:blipFill>
        <p:spPr>
          <a:xfrm>
            <a:off x="215440" y="3175361"/>
            <a:ext cx="8794689" cy="3042559"/>
          </a:xfrm>
          <a:prstGeom prst="rect">
            <a:avLst/>
          </a:prstGeom>
        </p:spPr>
      </p:pic>
    </p:spTree>
    <p:extLst>
      <p:ext uri="{BB962C8B-B14F-4D97-AF65-F5344CB8AC3E}">
        <p14:creationId xmlns:p14="http://schemas.microsoft.com/office/powerpoint/2010/main" val="497238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03251" y="656512"/>
            <a:ext cx="7598170" cy="461665"/>
          </a:xfrm>
          <a:prstGeom prst="rect">
            <a:avLst/>
          </a:prstGeom>
          <a:noFill/>
        </p:spPr>
        <p:txBody>
          <a:bodyPr wrap="none" rtlCol="0">
            <a:spAutoFit/>
          </a:bodyPr>
          <a:lstStyle/>
          <a:p>
            <a:r>
              <a:rPr lang="en-US" sz="2400" b="1" u="sng" dirty="0">
                <a:solidFill>
                  <a:srgbClr val="0153B7"/>
                </a:solidFill>
              </a:rPr>
              <a:t>Two main uses of phylogenetic diversity measures</a:t>
            </a:r>
          </a:p>
        </p:txBody>
      </p:sp>
      <p:sp>
        <p:nvSpPr>
          <p:cNvPr id="4" name="TextBox 3"/>
          <p:cNvSpPr txBox="1"/>
          <p:nvPr/>
        </p:nvSpPr>
        <p:spPr>
          <a:xfrm>
            <a:off x="543464" y="2286000"/>
            <a:ext cx="7369613" cy="2677656"/>
          </a:xfrm>
          <a:prstGeom prst="rect">
            <a:avLst/>
          </a:prstGeom>
          <a:noFill/>
        </p:spPr>
        <p:txBody>
          <a:bodyPr wrap="square" rtlCol="0">
            <a:spAutoFit/>
          </a:bodyPr>
          <a:lstStyle/>
          <a:p>
            <a:pPr marL="342900" indent="-342900">
              <a:buAutoNum type="arabicPeriod"/>
            </a:pPr>
            <a:r>
              <a:rPr lang="en-US" sz="2400" b="1" dirty="0"/>
              <a:t>Explore evolutionary patterns (sometimes in the context of conservation)</a:t>
            </a:r>
          </a:p>
          <a:p>
            <a:pPr marL="342900" indent="-342900">
              <a:buAutoNum type="arabicPeriod"/>
            </a:pPr>
            <a:endParaRPr lang="en-US" sz="2400" b="1" dirty="0"/>
          </a:p>
          <a:p>
            <a:pPr marL="342900" indent="-342900">
              <a:buAutoNum type="arabicPeriod"/>
            </a:pPr>
            <a:endParaRPr lang="en-US" sz="2400" b="1" dirty="0"/>
          </a:p>
          <a:p>
            <a:pPr marL="342900" indent="-342900">
              <a:buAutoNum type="arabicPeriod"/>
            </a:pPr>
            <a:endParaRPr lang="en-US" sz="2400" b="1" dirty="0"/>
          </a:p>
          <a:p>
            <a:pPr marL="342900" indent="-342900">
              <a:buAutoNum type="arabicPeriod"/>
            </a:pPr>
            <a:r>
              <a:rPr lang="en-US" sz="2400" b="1" dirty="0"/>
              <a:t>As ‘proxy’ for niche similarity ideas (e.g., phylogeny ~ function)</a:t>
            </a:r>
          </a:p>
        </p:txBody>
      </p:sp>
    </p:spTree>
    <p:extLst>
      <p:ext uri="{BB962C8B-B14F-4D97-AF65-F5344CB8AC3E}">
        <p14:creationId xmlns:p14="http://schemas.microsoft.com/office/powerpoint/2010/main" val="2777021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788</Words>
  <Application>Microsoft Office PowerPoint</Application>
  <PresentationFormat>On-screen Show (4:3)</PresentationFormat>
  <Paragraphs>143</Paragraphs>
  <Slides>50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Agency FB</vt:lpstr>
      <vt:lpstr>Arial</vt:lpstr>
      <vt:lpstr>Calibri</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 traits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MLU talk</dc:title>
  <dc:creator>Tiffany Knight</dc:creator>
  <cp:lastModifiedBy>Jon Chase</cp:lastModifiedBy>
  <cp:revision>1098</cp:revision>
  <cp:lastPrinted>2016-11-23T08:12:01Z</cp:lastPrinted>
  <dcterms:created xsi:type="dcterms:W3CDTF">2012-03-08T19:33:33Z</dcterms:created>
  <dcterms:modified xsi:type="dcterms:W3CDTF">2024-01-20T10:52:04Z</dcterms:modified>
</cp:coreProperties>
</file>